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67" r:id="rId4"/>
    <p:sldId id="268" r:id="rId5"/>
    <p:sldId id="278" r:id="rId6"/>
    <p:sldId id="281" r:id="rId7"/>
    <p:sldId id="269" r:id="rId8"/>
    <p:sldId id="271" r:id="rId9"/>
    <p:sldId id="277" r:id="rId10"/>
    <p:sldId id="275" r:id="rId11"/>
    <p:sldId id="270" r:id="rId12"/>
    <p:sldId id="273" r:id="rId13"/>
    <p:sldId id="276" r:id="rId14"/>
    <p:sldId id="274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3" autoAdjust="0"/>
    <p:restoredTop sz="86395" autoAdjust="0"/>
  </p:normalViewPr>
  <p:slideViewPr>
    <p:cSldViewPr snapToGrid="0">
      <p:cViewPr varScale="1">
        <p:scale>
          <a:sx n="62" d="100"/>
          <a:sy n="62" d="100"/>
        </p:scale>
        <p:origin x="66" y="576"/>
      </p:cViewPr>
      <p:guideLst/>
    </p:cSldViewPr>
  </p:slideViewPr>
  <p:outlineViewPr>
    <p:cViewPr>
      <p:scale>
        <a:sx n="33" d="100"/>
        <a:sy n="33" d="100"/>
      </p:scale>
      <p:origin x="0" y="-70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F808-85AD-4397-A924-0B60BBC9E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67D53-FD92-4BAE-886C-D29B65FA9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1A76C-250A-4CB8-A09C-16F2B6D6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DDE1-0FB6-4260-80DA-E5FF3C3E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DC34-161D-4284-A091-43B3AC43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912A-69B6-4636-8D5B-44CF59D5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600C0-3DE4-49EE-A3C4-E583735FB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C5B11-60C5-40B1-A84D-44B85253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528E4-5234-49B8-9254-5BF39838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8F7DF-B7F5-4DB9-87D5-3A014EE0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9F748-4D10-4EFB-AD06-E49E90192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6F3A5-BC57-4633-B10C-A7A6951F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9F6B6-739D-400C-BFCE-9FC7432B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C40C-10D9-445D-B1BA-E4D7BC20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E80F-F120-4EA7-A7BA-600BEA39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1C33-4158-4918-A7B7-7609E41F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2ED0-F772-47B5-929A-575616D1D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D4335-ADD3-436F-906E-6B35B3A2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3544B-3DAD-4D34-B61E-B3C3D3DC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1593-DDBA-4813-8B4C-4F033EB5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1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C20B-18A5-462E-935C-0F8CC32E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2E640-DA87-40AA-B47A-9202B1BF4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FDF1A-5905-472B-AAB9-56785BC2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07E9-8401-4F06-BE19-BE02115D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7D52A-20BE-49CB-831C-C164CB5B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5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377C-5217-4FEA-957C-8B59DC44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9199-AE9D-4A54-9E31-4D0E5D374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CB71A-B863-4653-8F89-B308A23F7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69F58-5905-4411-8BFA-3982E811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88886-A2B7-48A2-B5CB-D206992A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F678-C834-4A82-A2EA-36DE7FBB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129C-5E1A-44A6-9615-9D986C3F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A8A11-83F7-409A-B4D1-8BA1BB814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CF8A8-4E02-4A0D-89CF-3BBAF1223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73F06-0F48-44FE-9AFF-69CC9DE49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C7B1D-D324-435A-966E-9B49A2D93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1C9AE-789D-49A2-8B60-338FF749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1BCAB-1C40-46FF-81EA-6C2E8CB9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43876-C12A-4118-91E5-AB08BA19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F981-6F0C-478C-B4F1-300398CF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3821C-1C21-4976-979F-5C4520F5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F9430-1AE0-4B6A-9AD2-18A9956F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0CD99-CEFE-486A-824D-2FA64948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51AC5-3442-4C20-AF0C-E61A2CDE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282D2-D6E1-4404-BA1E-E22D1F67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48BF8-ECD9-43EF-B353-9497753D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B389-7D0E-4F54-BAF8-CBF9FA86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91AC3-3116-40E8-9B3A-77DE9018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1F7C2-4C65-4B07-9E18-4371D7797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8FE7F-4D4B-4370-9172-4A70EFB0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B0F57-F74B-4D97-A781-17F41213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EFF71-4FC8-4152-8DA1-02CF3AF1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E9BE-84CC-4107-A1C5-581ECB5F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9BAB8-4699-4C62-BB72-863E4DDFC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7F671-6210-4673-9D07-AD9868862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7FCE4-1877-4985-94F6-F9720023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6A37B-E2AA-4387-9EB2-09395C47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60FBC-71C7-44F3-AC9D-110E69E1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7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DFA72-3FE2-4451-BF84-DCD74D8D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CDD5-86FF-4D84-8B43-F95078FD7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5FCBE-EA36-4DD0-BCDF-1AB52C4CD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8C867-3708-4695-A082-18C4BB42F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26958-147A-4C1D-9ADD-4548C13BF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ocialsci.libretexts.org/Bookshelves/Social_Work_and_Human_Services/Scientific_Inquiry_in_Social_Work_(DeCarlo).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zsHvK7nUi4?t=2m12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psr.umich.edu/web/pages/ICPSR/index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cindex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BA5F6-5F01-4671-A6C3-5F3E16163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6892" y="745984"/>
            <a:ext cx="4057840" cy="2249424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Chapter 14: Unobtrusive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B0B61-A913-4CF9-ABBF-42912ED0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1490" y="2738537"/>
            <a:ext cx="3405378" cy="1002856"/>
          </a:xfrm>
        </p:spPr>
        <p:txBody>
          <a:bodyPr anchor="b">
            <a:normAutofit/>
          </a:bodyPr>
          <a:lstStyle/>
          <a:p>
            <a:pPr algn="l"/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Scientific Inquiry in Social Work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Image result for cc by nc sa image">
            <a:extLst>
              <a:ext uri="{FF2B5EF4-FFF2-40B4-BE49-F238E27FC236}">
                <a16:creationId xmlns:a16="http://schemas.microsoft.com/office/drawing/2014/main" id="{B0277A35-4E5B-4754-AD43-69A55BAB462B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06" y="5082196"/>
            <a:ext cx="2401535" cy="108809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85A50A-988A-4717-90E2-DA990B07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0581" y="5153311"/>
            <a:ext cx="2527660" cy="947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155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Lies my teacher told me…</a:t>
            </a:r>
          </a:p>
        </p:txBody>
      </p:sp>
      <p:pic>
        <p:nvPicPr>
          <p:cNvPr id="2050" name="Picture 2" descr="Cover image of book titled &quot;Lies my Teacher Told Me: Everything Your American History Textbook Got Wrong,&quot; by James W. Loewe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695" y="530578"/>
            <a:ext cx="3737202" cy="568395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Arc 7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69570" y="1825625"/>
            <a:ext cx="4771178" cy="43889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Conversation with Dr. Loewen</a:t>
            </a:r>
            <a:endParaRPr lang="en-US" dirty="0">
              <a:hlinkClick r:id="rId3"/>
            </a:endParaRPr>
          </a:p>
          <a:p>
            <a:pPr marL="0"/>
            <a:r>
              <a:rPr lang="en-US" dirty="0">
                <a:hlinkClick r:id="rId3"/>
              </a:rPr>
              <a:t>https://youtu.be/PzsHvK7nUi4?t=2m12s</a:t>
            </a:r>
            <a:endParaRPr lang="en-US" dirty="0"/>
          </a:p>
          <a:p>
            <a:pPr marL="0"/>
            <a:endParaRPr lang="en-US" dirty="0"/>
          </a:p>
          <a:p>
            <a:r>
              <a:rPr lang="en-US" dirty="0"/>
              <a:t>How are students taught history?</a:t>
            </a:r>
          </a:p>
          <a:p>
            <a:r>
              <a:rPr lang="en-US" dirty="0"/>
              <a:t>Qualitative content analysis</a:t>
            </a:r>
          </a:p>
          <a:p>
            <a:r>
              <a:rPr lang="en-US" dirty="0"/>
              <a:t>Anti-racist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0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Content analysis example…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texts could we analyze that might address the migrant caravan and our nation’s immigration policy?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How could we analyze current texts using content analysis?</a:t>
            </a:r>
          </a:p>
          <a:p>
            <a:pPr lvl="1"/>
            <a:r>
              <a:rPr lang="en-US" dirty="0"/>
              <a:t>How could we analyze historical texts using historical analysis?</a:t>
            </a:r>
          </a:p>
        </p:txBody>
      </p:sp>
    </p:spTree>
    <p:extLst>
      <p:ext uri="{BB962C8B-B14F-4D97-AF65-F5344CB8AC3E}">
        <p14:creationId xmlns:p14="http://schemas.microsoft.com/office/powerpoint/2010/main" val="1896399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Secondary data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Collected by another researcher</a:t>
            </a:r>
          </a:p>
          <a:p>
            <a:pPr lvl="1"/>
            <a:r>
              <a:rPr lang="en-US" dirty="0"/>
              <a:t>Cost-effective, less time</a:t>
            </a:r>
          </a:p>
          <a:p>
            <a:r>
              <a:rPr lang="en-US" dirty="0"/>
              <a:t>Purpose may include:</a:t>
            </a:r>
          </a:p>
          <a:p>
            <a:pPr lvl="1"/>
            <a:r>
              <a:rPr lang="en-US" dirty="0"/>
              <a:t>Answering a new research question</a:t>
            </a:r>
          </a:p>
          <a:p>
            <a:pPr lvl="1"/>
            <a:r>
              <a:rPr lang="en-US" dirty="0"/>
              <a:t>Replicating results using different statistical methods</a:t>
            </a:r>
          </a:p>
          <a:p>
            <a:pPr lvl="1"/>
            <a:r>
              <a:rPr lang="en-US" dirty="0"/>
              <a:t>Analyze unanalyzed data</a:t>
            </a:r>
          </a:p>
          <a:p>
            <a:r>
              <a:rPr lang="en-US" dirty="0"/>
              <a:t>Usually uses large datasets from surveys, other large studies</a:t>
            </a:r>
          </a:p>
          <a:p>
            <a:pPr lvl="1"/>
            <a:r>
              <a:rPr lang="en-US" dirty="0"/>
              <a:t>Example: Census data or American Community Survey data </a:t>
            </a:r>
          </a:p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3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Secondary data </a:t>
            </a:r>
            <a:r>
              <a:rPr lang="en-US">
                <a:solidFill>
                  <a:srgbClr val="FFFFFF"/>
                </a:solidFill>
              </a:rPr>
              <a:t>(continued)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Disadvantages</a:t>
            </a:r>
          </a:p>
          <a:p>
            <a:pPr lvl="1"/>
            <a:r>
              <a:rPr lang="en-US" dirty="0"/>
              <a:t>Data may be out of date</a:t>
            </a:r>
          </a:p>
          <a:p>
            <a:pPr lvl="1"/>
            <a:r>
              <a:rPr lang="en-US" dirty="0"/>
              <a:t>Study may have used outdated  definitions, diagnoses, vocabulary</a:t>
            </a:r>
          </a:p>
          <a:p>
            <a:pPr lvl="1"/>
            <a:r>
              <a:rPr lang="en-US" dirty="0"/>
              <a:t>No control over type of data collected</a:t>
            </a:r>
          </a:p>
          <a:p>
            <a:pPr lvl="1"/>
            <a:r>
              <a:rPr lang="en-US" dirty="0"/>
              <a:t>Missing data</a:t>
            </a:r>
          </a:p>
          <a:p>
            <a:pPr lvl="1"/>
            <a:r>
              <a:rPr lang="en-US" dirty="0"/>
              <a:t>Complicated coding, weighting</a:t>
            </a:r>
          </a:p>
          <a:p>
            <a:pPr lvl="1"/>
            <a:r>
              <a:rPr lang="en-US" dirty="0"/>
              <a:t>Lack of documentation from original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7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Secondary data activity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396686"/>
            <a:ext cx="6159472" cy="5108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Search the Institute for Social Research ICPSR database: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https://www.icpsr.umich.edu/web/pages/ICPSR/index.html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Find a dataset you might be able to use on a project related to your question</a:t>
            </a:r>
          </a:p>
          <a:p>
            <a:r>
              <a:rPr lang="en-US" sz="2400" dirty="0"/>
              <a:t>Identify potential sources of secondary quantitative data for your project or a close topic.</a:t>
            </a:r>
          </a:p>
          <a:p>
            <a:r>
              <a:rPr lang="en-US" sz="2400" dirty="0"/>
              <a:t>What research questions might you be able to answer with secondary data?</a:t>
            </a:r>
          </a:p>
        </p:txBody>
      </p:sp>
    </p:spTree>
    <p:extLst>
      <p:ext uri="{BB962C8B-B14F-4D97-AF65-F5344CB8AC3E}">
        <p14:creationId xmlns:p14="http://schemas.microsoft.com/office/powerpoint/2010/main" val="370709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Reliability in unobtrusive measures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Stability: do you code the same thing the same way each time?</a:t>
            </a:r>
          </a:p>
          <a:p>
            <a:pPr lvl="1"/>
            <a:r>
              <a:rPr lang="en-US" sz="2000" dirty="0"/>
              <a:t>Methodological notes, coding rules</a:t>
            </a:r>
          </a:p>
          <a:p>
            <a:pPr lvl="1"/>
            <a:r>
              <a:rPr lang="en-US" sz="2000" dirty="0"/>
              <a:t>Auditing, peer review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Intercoder reliability: do all researchers on your project code the same data in the same way?</a:t>
            </a:r>
          </a:p>
          <a:p>
            <a:pPr lvl="1"/>
            <a:r>
              <a:rPr lang="en-US" sz="2000" dirty="0"/>
              <a:t>Peer review, conferencing</a:t>
            </a:r>
          </a:p>
          <a:p>
            <a:pPr lvl="1"/>
            <a:r>
              <a:rPr lang="en-US" sz="2000" dirty="0"/>
              <a:t>Methodological notes, coding rules</a:t>
            </a:r>
          </a:p>
          <a:p>
            <a:pPr lvl="1"/>
            <a:r>
              <a:rPr lang="en-US" sz="2000" dirty="0"/>
              <a:t>Statistical analysis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Accuracy: does your coding meet an objective standard?</a:t>
            </a:r>
          </a:p>
          <a:p>
            <a:pPr lvl="1"/>
            <a:r>
              <a:rPr lang="en-US" sz="2000" dirty="0"/>
              <a:t>Example: “clear, accessible language”= Clear Communication Index</a:t>
            </a:r>
          </a:p>
          <a:p>
            <a:pPr lvl="1"/>
            <a:r>
              <a:rPr lang="en-US" sz="2000" dirty="0">
                <a:hlinkClick r:id="rId2"/>
              </a:rPr>
              <a:t>https://www.cdc.gov/ccindex/index.html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292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Chapter Overview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FBCF2346-6FEB-4AC5-BF4D-00B821D55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" r="3551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787" y="1891862"/>
            <a:ext cx="5073867" cy="4285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this chapter, we will explore unobtrusive methods of collecting data. </a:t>
            </a:r>
          </a:p>
          <a:p>
            <a:pPr marL="0" indent="0">
              <a:buNone/>
            </a:pPr>
            <a:r>
              <a:rPr lang="en-US" sz="2400" b="1" dirty="0"/>
              <a:t>Unobtrusive Research </a:t>
            </a:r>
            <a:r>
              <a:rPr lang="en-US" sz="2400" dirty="0"/>
              <a:t>refers to methods of collecting data that don’t interfere with the subjects under study.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Qualitative and quantitative</a:t>
            </a:r>
          </a:p>
          <a:p>
            <a:r>
              <a:rPr lang="en-US" sz="2400" dirty="0"/>
              <a:t>Unique in that they do not require the researcher to interact with the people you study</a:t>
            </a:r>
          </a:p>
        </p:txBody>
      </p:sp>
    </p:spTree>
    <p:extLst>
      <p:ext uri="{BB962C8B-B14F-4D97-AF65-F5344CB8AC3E}">
        <p14:creationId xmlns:p14="http://schemas.microsoft.com/office/powerpoint/2010/main" val="57591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leave tracks</a:t>
            </a:r>
          </a:p>
        </p:txBody>
      </p:sp>
      <p:pic>
        <p:nvPicPr>
          <p:cNvPr id="1028" name="Picture 4" descr="Photograph of Cornell arts quad covered in snow.  Tracks made by people can be seen in the snow.&#10;&#10;https://registrar.cornell.edu/sites/registrar/files/space_images/Arts_Quad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5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5408913-B323-422F-B521-2957A5B7F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92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81515"/>
            <a:ext cx="4953001" cy="4726502"/>
          </a:xfrm>
        </p:spPr>
        <p:txBody>
          <a:bodyPr>
            <a:normAutofit/>
          </a:bodyPr>
          <a:lstStyle/>
          <a:p>
            <a:r>
              <a:rPr lang="en-US" dirty="0"/>
              <a:t>Why unobtrusive measures?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8022" y="713313"/>
            <a:ext cx="3815778" cy="5431376"/>
          </a:xfrm>
        </p:spPr>
        <p:txBody>
          <a:bodyPr anchor="ctr">
            <a:normAutofit/>
          </a:bodyPr>
          <a:lstStyle/>
          <a:p>
            <a:r>
              <a:rPr lang="en-US" dirty="0"/>
              <a:t>Historical analysis</a:t>
            </a:r>
          </a:p>
          <a:p>
            <a:r>
              <a:rPr lang="en-US" dirty="0"/>
              <a:t>Content analysis</a:t>
            </a:r>
          </a:p>
          <a:p>
            <a:r>
              <a:rPr lang="en-US" dirty="0"/>
              <a:t>Secondary data</a:t>
            </a:r>
          </a:p>
        </p:txBody>
      </p:sp>
    </p:spTree>
    <p:extLst>
      <p:ext uri="{BB962C8B-B14F-4D97-AF65-F5344CB8AC3E}">
        <p14:creationId xmlns:p14="http://schemas.microsoft.com/office/powerpoint/2010/main" val="7048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en-US"/>
              <a:t>Historical &amp; Comparative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713313"/>
            <a:ext cx="4953000" cy="543137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Generally qualitative methods are used to examine past developments with goal of informing present</a:t>
            </a:r>
          </a:p>
          <a:p>
            <a:r>
              <a:rPr lang="en-US" sz="2400" dirty="0"/>
              <a:t>Also used to inform cross-cultural comparisons, esp. in policy research</a:t>
            </a:r>
          </a:p>
          <a:p>
            <a:r>
              <a:rPr lang="en-US" sz="2400" dirty="0"/>
              <a:t>Consider primary vs. secondary sources</a:t>
            </a:r>
          </a:p>
          <a:p>
            <a:r>
              <a:rPr lang="en-US" sz="2400" dirty="0"/>
              <a:t>Hermeneutics: art of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63470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0EED73-1494-4E89-869B-E501A02B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9D7A3A2-205A-4FD7-89D2-24FA8A54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934" y="0"/>
            <a:ext cx="11377066" cy="4001047"/>
          </a:xfrm>
          <a:custGeom>
            <a:avLst/>
            <a:gdLst>
              <a:gd name="connsiteX0" fmla="*/ 914840 w 11377066"/>
              <a:gd name="connsiteY0" fmla="*/ 0 h 3343806"/>
              <a:gd name="connsiteX1" fmla="*/ 11365513 w 11377066"/>
              <a:gd name="connsiteY1" fmla="*/ 0 h 3343806"/>
              <a:gd name="connsiteX2" fmla="*/ 11365513 w 11377066"/>
              <a:gd name="connsiteY2" fmla="*/ 846735 h 3343806"/>
              <a:gd name="connsiteX3" fmla="*/ 11050704 w 11377066"/>
              <a:gd name="connsiteY3" fmla="*/ 1046017 h 3343806"/>
              <a:gd name="connsiteX4" fmla="*/ 11195112 w 11377066"/>
              <a:gd name="connsiteY4" fmla="*/ 1103780 h 3343806"/>
              <a:gd name="connsiteX5" fmla="*/ 10553944 w 11377066"/>
              <a:gd name="connsiteY5" fmla="*/ 1441695 h 3343806"/>
              <a:gd name="connsiteX6" fmla="*/ 11148902 w 11377066"/>
              <a:gd name="connsiteY6" fmla="*/ 1383932 h 3343806"/>
              <a:gd name="connsiteX7" fmla="*/ 11117132 w 11377066"/>
              <a:gd name="connsiteY7" fmla="*/ 1430142 h 3343806"/>
              <a:gd name="connsiteX8" fmla="*/ 11085363 w 11377066"/>
              <a:gd name="connsiteY8" fmla="*/ 1476352 h 3343806"/>
              <a:gd name="connsiteX9" fmla="*/ 11365513 w 11377066"/>
              <a:gd name="connsiteY9" fmla="*/ 1447471 h 3343806"/>
              <a:gd name="connsiteX10" fmla="*/ 11365513 w 11377066"/>
              <a:gd name="connsiteY10" fmla="*/ 1496569 h 3343806"/>
              <a:gd name="connsiteX11" fmla="*/ 11278869 w 11377066"/>
              <a:gd name="connsiteY11" fmla="*/ 1554332 h 3343806"/>
              <a:gd name="connsiteX12" fmla="*/ 11365513 w 11377066"/>
              <a:gd name="connsiteY12" fmla="*/ 1539891 h 3343806"/>
              <a:gd name="connsiteX13" fmla="*/ 11377066 w 11377066"/>
              <a:gd name="connsiteY13" fmla="*/ 1539891 h 3343806"/>
              <a:gd name="connsiteX14" fmla="*/ 11377066 w 11377066"/>
              <a:gd name="connsiteY14" fmla="*/ 1765167 h 3343806"/>
              <a:gd name="connsiteX15" fmla="*/ 4624577 w 11377066"/>
              <a:gd name="connsiteY15" fmla="*/ 3342096 h 3343806"/>
              <a:gd name="connsiteX16" fmla="*/ 4000738 w 11377066"/>
              <a:gd name="connsiteY16" fmla="*/ 3313214 h 3343806"/>
              <a:gd name="connsiteX17" fmla="*/ 3853443 w 11377066"/>
              <a:gd name="connsiteY17" fmla="*/ 3217905 h 3343806"/>
              <a:gd name="connsiteX18" fmla="*/ 4003625 w 11377066"/>
              <a:gd name="connsiteY18" fmla="*/ 3171695 h 3343806"/>
              <a:gd name="connsiteX19" fmla="*/ 4465729 w 11377066"/>
              <a:gd name="connsiteY19" fmla="*/ 3024399 h 3343806"/>
              <a:gd name="connsiteX20" fmla="*/ 4015179 w 11377066"/>
              <a:gd name="connsiteY20" fmla="*/ 3047505 h 3343806"/>
              <a:gd name="connsiteX21" fmla="*/ 4656346 w 11377066"/>
              <a:gd name="connsiteY21" fmla="*/ 2926202 h 3343806"/>
              <a:gd name="connsiteX22" fmla="*/ 4841188 w 11377066"/>
              <a:gd name="connsiteY22" fmla="*/ 2862663 h 3343806"/>
              <a:gd name="connsiteX23" fmla="*/ 4659236 w 11377066"/>
              <a:gd name="connsiteY23" fmla="*/ 2836670 h 3343806"/>
              <a:gd name="connsiteX24" fmla="*/ 3778351 w 11377066"/>
              <a:gd name="connsiteY24" fmla="*/ 2914650 h 3343806"/>
              <a:gd name="connsiteX25" fmla="*/ 3694595 w 11377066"/>
              <a:gd name="connsiteY25" fmla="*/ 2923314 h 3343806"/>
              <a:gd name="connsiteX26" fmla="*/ 3119852 w 11377066"/>
              <a:gd name="connsiteY26" fmla="*/ 2862663 h 3343806"/>
              <a:gd name="connsiteX27" fmla="*/ 3440437 w 11377066"/>
              <a:gd name="connsiteY27" fmla="*/ 2799124 h 3343806"/>
              <a:gd name="connsiteX28" fmla="*/ 3070753 w 11377066"/>
              <a:gd name="connsiteY28" fmla="*/ 2761578 h 3343806"/>
              <a:gd name="connsiteX29" fmla="*/ 2623091 w 11377066"/>
              <a:gd name="connsiteY29" fmla="*/ 2726920 h 3343806"/>
              <a:gd name="connsiteX30" fmla="*/ 2160987 w 11377066"/>
              <a:gd name="connsiteY30" fmla="*/ 2611394 h 3343806"/>
              <a:gd name="connsiteX31" fmla="*/ 1837515 w 11377066"/>
              <a:gd name="connsiteY31" fmla="*/ 2573848 h 3343806"/>
              <a:gd name="connsiteX32" fmla="*/ 1869284 w 11377066"/>
              <a:gd name="connsiteY32" fmla="*/ 2472763 h 3343806"/>
              <a:gd name="connsiteX33" fmla="*/ 1808633 w 11377066"/>
              <a:gd name="connsiteY33" fmla="*/ 2386119 h 3343806"/>
              <a:gd name="connsiteX34" fmla="*/ 2354493 w 11377066"/>
              <a:gd name="connsiteY34" fmla="*/ 2342797 h 3343806"/>
              <a:gd name="connsiteX35" fmla="*/ 2146546 w 11377066"/>
              <a:gd name="connsiteY35" fmla="*/ 2328356 h 3343806"/>
              <a:gd name="connsiteX36" fmla="*/ 2054126 w 11377066"/>
              <a:gd name="connsiteY36" fmla="*/ 2285034 h 3343806"/>
              <a:gd name="connsiteX37" fmla="*/ 2132106 w 11377066"/>
              <a:gd name="connsiteY37" fmla="*/ 2238823 h 3343806"/>
              <a:gd name="connsiteX38" fmla="*/ 2478684 w 11377066"/>
              <a:gd name="connsiteY38" fmla="*/ 2085751 h 3343806"/>
              <a:gd name="connsiteX39" fmla="*/ 1511154 w 11377066"/>
              <a:gd name="connsiteY39" fmla="*/ 2094416 h 3343806"/>
              <a:gd name="connsiteX40" fmla="*/ 1638232 w 11377066"/>
              <a:gd name="connsiteY40" fmla="*/ 2042429 h 3343806"/>
              <a:gd name="connsiteX41" fmla="*/ 2972556 w 11377066"/>
              <a:gd name="connsiteY41" fmla="*/ 1718957 h 3343806"/>
              <a:gd name="connsiteX42" fmla="*/ 3238266 w 11377066"/>
              <a:gd name="connsiteY42" fmla="*/ 1678523 h 3343806"/>
              <a:gd name="connsiteX43" fmla="*/ 2522005 w 11377066"/>
              <a:gd name="connsiteY43" fmla="*/ 1664082 h 3343806"/>
              <a:gd name="connsiteX44" fmla="*/ 1421621 w 11377066"/>
              <a:gd name="connsiteY44" fmla="*/ 1522563 h 3343806"/>
              <a:gd name="connsiteX45" fmla="*/ 1525595 w 11377066"/>
              <a:gd name="connsiteY45" fmla="*/ 1392596 h 3343806"/>
              <a:gd name="connsiteX46" fmla="*/ 982623 w 11377066"/>
              <a:gd name="connsiteY46" fmla="*/ 1415701 h 3343806"/>
              <a:gd name="connsiteX47" fmla="*/ 1231003 w 11377066"/>
              <a:gd name="connsiteY47" fmla="*/ 1314616 h 3343806"/>
              <a:gd name="connsiteX48" fmla="*/ 1025945 w 11377066"/>
              <a:gd name="connsiteY48" fmla="*/ 1297287 h 3343806"/>
              <a:gd name="connsiteX49" fmla="*/ 841104 w 11377066"/>
              <a:gd name="connsiteY49" fmla="*/ 1225083 h 3343806"/>
              <a:gd name="connsiteX50" fmla="*/ 1612239 w 11377066"/>
              <a:gd name="connsiteY50" fmla="*/ 1112445 h 3343806"/>
              <a:gd name="connsiteX51" fmla="*/ 1814409 w 11377066"/>
              <a:gd name="connsiteY51" fmla="*/ 1008471 h 3343806"/>
              <a:gd name="connsiteX52" fmla="*/ 1932824 w 11377066"/>
              <a:gd name="connsiteY52" fmla="*/ 979590 h 3343806"/>
              <a:gd name="connsiteX53" fmla="*/ 2083007 w 11377066"/>
              <a:gd name="connsiteY53" fmla="*/ 936268 h 3343806"/>
              <a:gd name="connsiteX54" fmla="*/ 1947265 w 11377066"/>
              <a:gd name="connsiteY54" fmla="*/ 924715 h 3343806"/>
              <a:gd name="connsiteX55" fmla="*/ 1271438 w 11377066"/>
              <a:gd name="connsiteY55" fmla="*/ 895834 h 3343806"/>
              <a:gd name="connsiteX56" fmla="*/ 659150 w 11377066"/>
              <a:gd name="connsiteY56" fmla="*/ 907386 h 3343806"/>
              <a:gd name="connsiteX57" fmla="*/ 780453 w 11377066"/>
              <a:gd name="connsiteY57" fmla="*/ 846735 h 3343806"/>
              <a:gd name="connsiteX58" fmla="*/ 841104 w 11377066"/>
              <a:gd name="connsiteY58" fmla="*/ 788972 h 3343806"/>
              <a:gd name="connsiteX59" fmla="*/ 448316 w 11377066"/>
              <a:gd name="connsiteY59" fmla="*/ 659006 h 3343806"/>
              <a:gd name="connsiteX60" fmla="*/ 910419 w 11377066"/>
              <a:gd name="connsiteY60" fmla="*/ 569473 h 3343806"/>
              <a:gd name="connsiteX61" fmla="*/ 604275 w 11377066"/>
              <a:gd name="connsiteY61" fmla="*/ 514598 h 3343806"/>
              <a:gd name="connsiteX62" fmla="*/ 15093 w 11377066"/>
              <a:gd name="connsiteY62" fmla="*/ 352862 h 3343806"/>
              <a:gd name="connsiteX63" fmla="*/ 430987 w 11377066"/>
              <a:gd name="connsiteY63" fmla="*/ 136251 h 3343806"/>
              <a:gd name="connsiteX64" fmla="*/ 874092 w 11377066"/>
              <a:gd name="connsiteY64" fmla="*/ 17656 h 334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77066" h="3343806">
                <a:moveTo>
                  <a:pt x="914840" y="0"/>
                </a:moveTo>
                <a:lnTo>
                  <a:pt x="11365513" y="0"/>
                </a:lnTo>
                <a:lnTo>
                  <a:pt x="11365513" y="846735"/>
                </a:lnTo>
                <a:cubicBezTo>
                  <a:pt x="11273092" y="924715"/>
                  <a:pt x="11163343" y="985366"/>
                  <a:pt x="11050704" y="1046017"/>
                </a:cubicBezTo>
                <a:cubicBezTo>
                  <a:pt x="11088251" y="1089339"/>
                  <a:pt x="11169119" y="1037353"/>
                  <a:pt x="11195112" y="1103780"/>
                </a:cubicBezTo>
                <a:cubicBezTo>
                  <a:pt x="10987166" y="1216419"/>
                  <a:pt x="10796548" y="1357938"/>
                  <a:pt x="10553944" y="1441695"/>
                </a:cubicBezTo>
                <a:cubicBezTo>
                  <a:pt x="10753226" y="1381043"/>
                  <a:pt x="10952508" y="1409925"/>
                  <a:pt x="11148902" y="1383932"/>
                </a:cubicBezTo>
                <a:cubicBezTo>
                  <a:pt x="11174895" y="1418589"/>
                  <a:pt x="11131573" y="1418589"/>
                  <a:pt x="11117132" y="1430142"/>
                </a:cubicBezTo>
                <a:cubicBezTo>
                  <a:pt x="11102692" y="1441695"/>
                  <a:pt x="11082474" y="1450359"/>
                  <a:pt x="11085363" y="1476352"/>
                </a:cubicBezTo>
                <a:cubicBezTo>
                  <a:pt x="11174895" y="1487905"/>
                  <a:pt x="11273092" y="1447471"/>
                  <a:pt x="11365513" y="1447471"/>
                </a:cubicBezTo>
                <a:lnTo>
                  <a:pt x="11365513" y="1496569"/>
                </a:lnTo>
                <a:cubicBezTo>
                  <a:pt x="11333743" y="1513898"/>
                  <a:pt x="11293310" y="1519674"/>
                  <a:pt x="11278869" y="1554332"/>
                </a:cubicBezTo>
                <a:cubicBezTo>
                  <a:pt x="11307750" y="1548556"/>
                  <a:pt x="11336632" y="1545668"/>
                  <a:pt x="11365513" y="1539891"/>
                </a:cubicBezTo>
                <a:lnTo>
                  <a:pt x="11377066" y="1539891"/>
                </a:lnTo>
                <a:lnTo>
                  <a:pt x="11377066" y="1765167"/>
                </a:lnTo>
                <a:cubicBezTo>
                  <a:pt x="9482441" y="3362313"/>
                  <a:pt x="4945162" y="3324767"/>
                  <a:pt x="4624577" y="3342096"/>
                </a:cubicBezTo>
                <a:cubicBezTo>
                  <a:pt x="4523492" y="3347872"/>
                  <a:pt x="4098935" y="3339207"/>
                  <a:pt x="4000738" y="3313214"/>
                </a:cubicBezTo>
                <a:cubicBezTo>
                  <a:pt x="3867883" y="3281444"/>
                  <a:pt x="3853443" y="3217905"/>
                  <a:pt x="3853443" y="3217905"/>
                </a:cubicBezTo>
                <a:cubicBezTo>
                  <a:pt x="3853443" y="3217905"/>
                  <a:pt x="3919869" y="3191912"/>
                  <a:pt x="4003625" y="3171695"/>
                </a:cubicBezTo>
                <a:cubicBezTo>
                  <a:pt x="4165361" y="3131261"/>
                  <a:pt x="4298217" y="3056169"/>
                  <a:pt x="4465729" y="3024399"/>
                </a:cubicBezTo>
                <a:cubicBezTo>
                  <a:pt x="4315546" y="3033064"/>
                  <a:pt x="4165361" y="3038840"/>
                  <a:pt x="4015179" y="3047505"/>
                </a:cubicBezTo>
                <a:cubicBezTo>
                  <a:pt x="4223124" y="2969524"/>
                  <a:pt x="4442625" y="2957972"/>
                  <a:pt x="4656346" y="2926202"/>
                </a:cubicBezTo>
                <a:cubicBezTo>
                  <a:pt x="4725662" y="2917538"/>
                  <a:pt x="4841188" y="2943531"/>
                  <a:pt x="4841188" y="2862663"/>
                </a:cubicBezTo>
                <a:cubicBezTo>
                  <a:pt x="4838300" y="2810676"/>
                  <a:pt x="4725662" y="2833782"/>
                  <a:pt x="4659236" y="2836670"/>
                </a:cubicBezTo>
                <a:cubicBezTo>
                  <a:pt x="4364644" y="2845334"/>
                  <a:pt x="4072941" y="2882880"/>
                  <a:pt x="3778351" y="2914650"/>
                </a:cubicBezTo>
                <a:cubicBezTo>
                  <a:pt x="3749468" y="2917538"/>
                  <a:pt x="3714811" y="2931979"/>
                  <a:pt x="3694595" y="2923314"/>
                </a:cubicBezTo>
                <a:cubicBezTo>
                  <a:pt x="3527082" y="2865551"/>
                  <a:pt x="3336463" y="2879992"/>
                  <a:pt x="3119852" y="2862663"/>
                </a:cubicBezTo>
                <a:cubicBezTo>
                  <a:pt x="3238266" y="2796236"/>
                  <a:pt x="3339351" y="2842446"/>
                  <a:pt x="3440437" y="2799124"/>
                </a:cubicBezTo>
                <a:cubicBezTo>
                  <a:pt x="3316246" y="2752913"/>
                  <a:pt x="3189168" y="2773131"/>
                  <a:pt x="3070753" y="2761578"/>
                </a:cubicBezTo>
                <a:cubicBezTo>
                  <a:pt x="2984109" y="2752913"/>
                  <a:pt x="2672189" y="2741361"/>
                  <a:pt x="2623091" y="2726920"/>
                </a:cubicBezTo>
                <a:cubicBezTo>
                  <a:pt x="2472907" y="2683598"/>
                  <a:pt x="2293842" y="2689374"/>
                  <a:pt x="2160987" y="2611394"/>
                </a:cubicBezTo>
                <a:cubicBezTo>
                  <a:pt x="2065678" y="2556519"/>
                  <a:pt x="1938600" y="2602730"/>
                  <a:pt x="1837515" y="2573848"/>
                </a:cubicBezTo>
                <a:cubicBezTo>
                  <a:pt x="1794192" y="2533414"/>
                  <a:pt x="1854843" y="2504533"/>
                  <a:pt x="1869284" y="2472763"/>
                </a:cubicBezTo>
                <a:cubicBezTo>
                  <a:pt x="1889502" y="2432329"/>
                  <a:pt x="1834626" y="2423665"/>
                  <a:pt x="1808633" y="2386119"/>
                </a:cubicBezTo>
                <a:cubicBezTo>
                  <a:pt x="1987698" y="2389007"/>
                  <a:pt x="2158099" y="2377454"/>
                  <a:pt x="2354493" y="2342797"/>
                </a:cubicBezTo>
                <a:cubicBezTo>
                  <a:pt x="2273625" y="2290810"/>
                  <a:pt x="2204309" y="2339908"/>
                  <a:pt x="2146546" y="2328356"/>
                </a:cubicBezTo>
                <a:cubicBezTo>
                  <a:pt x="2106113" y="2319691"/>
                  <a:pt x="2054126" y="2328356"/>
                  <a:pt x="2054126" y="2285034"/>
                </a:cubicBezTo>
                <a:cubicBezTo>
                  <a:pt x="2054126" y="2250376"/>
                  <a:pt x="2100336" y="2244599"/>
                  <a:pt x="2132106" y="2238823"/>
                </a:cubicBezTo>
                <a:cubicBezTo>
                  <a:pt x="2256296" y="2218606"/>
                  <a:pt x="2377599" y="2192613"/>
                  <a:pt x="2478684" y="2085751"/>
                </a:cubicBezTo>
                <a:cubicBezTo>
                  <a:pt x="2152323" y="2051094"/>
                  <a:pt x="1817297" y="2186837"/>
                  <a:pt x="1511154" y="2094416"/>
                </a:cubicBezTo>
                <a:cubicBezTo>
                  <a:pt x="1537147" y="2033765"/>
                  <a:pt x="1597798" y="2045317"/>
                  <a:pt x="1638232" y="2042429"/>
                </a:cubicBezTo>
                <a:cubicBezTo>
                  <a:pt x="1909718" y="2016436"/>
                  <a:pt x="2825261" y="1701628"/>
                  <a:pt x="2972556" y="1718957"/>
                </a:cubicBezTo>
                <a:cubicBezTo>
                  <a:pt x="3062089" y="1727621"/>
                  <a:pt x="3154510" y="1721845"/>
                  <a:pt x="3238266" y="1678523"/>
                </a:cubicBezTo>
                <a:cubicBezTo>
                  <a:pt x="3339351" y="1626536"/>
                  <a:pt x="2695295" y="1736286"/>
                  <a:pt x="2522005" y="1664082"/>
                </a:cubicBezTo>
                <a:cubicBezTo>
                  <a:pt x="2438249" y="1629424"/>
                  <a:pt x="1730654" y="1528339"/>
                  <a:pt x="1421621" y="1522563"/>
                </a:cubicBezTo>
                <a:cubicBezTo>
                  <a:pt x="1450503" y="1467688"/>
                  <a:pt x="1557364" y="1470576"/>
                  <a:pt x="1525595" y="1392596"/>
                </a:cubicBezTo>
                <a:cubicBezTo>
                  <a:pt x="1358082" y="1386820"/>
                  <a:pt x="1179017" y="1435918"/>
                  <a:pt x="982623" y="1415701"/>
                </a:cubicBezTo>
                <a:cubicBezTo>
                  <a:pt x="1051938" y="1346386"/>
                  <a:pt x="1153023" y="1352162"/>
                  <a:pt x="1231003" y="1314616"/>
                </a:cubicBezTo>
                <a:cubicBezTo>
                  <a:pt x="1170352" y="1262629"/>
                  <a:pt x="1095261" y="1294399"/>
                  <a:pt x="1025945" y="1297287"/>
                </a:cubicBezTo>
                <a:cubicBezTo>
                  <a:pt x="965294" y="1300175"/>
                  <a:pt x="812222" y="1227972"/>
                  <a:pt x="841104" y="1225083"/>
                </a:cubicBezTo>
                <a:cubicBezTo>
                  <a:pt x="1101037" y="1207755"/>
                  <a:pt x="1352306" y="1129775"/>
                  <a:pt x="1612239" y="1112445"/>
                </a:cubicBezTo>
                <a:cubicBezTo>
                  <a:pt x="1698883" y="1106668"/>
                  <a:pt x="1797081" y="1112445"/>
                  <a:pt x="1814409" y="1008471"/>
                </a:cubicBezTo>
                <a:cubicBezTo>
                  <a:pt x="1817297" y="979590"/>
                  <a:pt x="1808633" y="973814"/>
                  <a:pt x="1932824" y="979590"/>
                </a:cubicBezTo>
                <a:cubicBezTo>
                  <a:pt x="1981922" y="982478"/>
                  <a:pt x="2045461" y="982478"/>
                  <a:pt x="2083007" y="936268"/>
                </a:cubicBezTo>
                <a:cubicBezTo>
                  <a:pt x="2045461" y="898722"/>
                  <a:pt x="1990587" y="927603"/>
                  <a:pt x="1947265" y="924715"/>
                </a:cubicBezTo>
                <a:cubicBezTo>
                  <a:pt x="1828850" y="921827"/>
                  <a:pt x="1386963" y="904498"/>
                  <a:pt x="1271438" y="895834"/>
                </a:cubicBezTo>
                <a:cubicBezTo>
                  <a:pt x="1031721" y="875617"/>
                  <a:pt x="901755" y="933380"/>
                  <a:pt x="659150" y="907386"/>
                </a:cubicBezTo>
                <a:cubicBezTo>
                  <a:pt x="734242" y="890057"/>
                  <a:pt x="705361" y="866952"/>
                  <a:pt x="780453" y="846735"/>
                </a:cubicBezTo>
                <a:cubicBezTo>
                  <a:pt x="815110" y="838071"/>
                  <a:pt x="849768" y="820742"/>
                  <a:pt x="841104" y="788972"/>
                </a:cubicBezTo>
                <a:cubicBezTo>
                  <a:pt x="835327" y="757202"/>
                  <a:pt x="396329" y="690775"/>
                  <a:pt x="448316" y="659006"/>
                </a:cubicBezTo>
                <a:cubicBezTo>
                  <a:pt x="592723" y="575249"/>
                  <a:pt x="1020169" y="607019"/>
                  <a:pt x="910419" y="569473"/>
                </a:cubicBezTo>
                <a:cubicBezTo>
                  <a:pt x="742907" y="511710"/>
                  <a:pt x="716913" y="500157"/>
                  <a:pt x="604275" y="514598"/>
                </a:cubicBezTo>
                <a:cubicBezTo>
                  <a:pt x="506079" y="529039"/>
                  <a:pt x="113290" y="349974"/>
                  <a:pt x="15093" y="352862"/>
                </a:cubicBezTo>
                <a:cubicBezTo>
                  <a:pt x="-71551" y="352862"/>
                  <a:pt x="234593" y="211343"/>
                  <a:pt x="430987" y="136251"/>
                </a:cubicBezTo>
                <a:cubicBezTo>
                  <a:pt x="571784" y="82098"/>
                  <a:pt x="732076" y="70184"/>
                  <a:pt x="874092" y="17656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483" y="2215503"/>
            <a:ext cx="4482111" cy="3527214"/>
          </a:xfrm>
        </p:spPr>
        <p:txBody>
          <a:bodyPr anchor="t">
            <a:normAutofit/>
          </a:bodyPr>
          <a:lstStyle/>
          <a:p>
            <a:r>
              <a:rPr lang="en-US" dirty="0"/>
              <a:t>Identifying sources of historical data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BFDF0B-6325-416D-926F-7141006D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93668" y="5127460"/>
            <a:ext cx="6498333" cy="1730540"/>
          </a:xfrm>
          <a:custGeom>
            <a:avLst/>
            <a:gdLst>
              <a:gd name="connsiteX0" fmla="*/ 2987112 w 6498333"/>
              <a:gd name="connsiteY0" fmla="*/ 1730384 h 1730540"/>
              <a:gd name="connsiteX1" fmla="*/ 3113423 w 6498333"/>
              <a:gd name="connsiteY1" fmla="*/ 1728494 h 1730540"/>
              <a:gd name="connsiteX2" fmla="*/ 6436159 w 6498333"/>
              <a:gd name="connsiteY2" fmla="*/ 1396018 h 1730540"/>
              <a:gd name="connsiteX3" fmla="*/ 6498333 w 6498333"/>
              <a:gd name="connsiteY3" fmla="*/ 1381988 h 1730540"/>
              <a:gd name="connsiteX4" fmla="*/ 6498333 w 6498333"/>
              <a:gd name="connsiteY4" fmla="*/ 0 h 1730540"/>
              <a:gd name="connsiteX5" fmla="*/ 723703 w 6498333"/>
              <a:gd name="connsiteY5" fmla="*/ 0 h 1730540"/>
              <a:gd name="connsiteX6" fmla="*/ 629735 w 6498333"/>
              <a:gd name="connsiteY6" fmla="*/ 31770 h 1730540"/>
              <a:gd name="connsiteX7" fmla="*/ 127078 w 6498333"/>
              <a:gd name="connsiteY7" fmla="*/ 173371 h 1730540"/>
              <a:gd name="connsiteX8" fmla="*/ 0 w 6498333"/>
              <a:gd name="connsiteY8" fmla="*/ 235577 h 1730540"/>
              <a:gd name="connsiteX9" fmla="*/ 967530 w 6498333"/>
              <a:gd name="connsiteY9" fmla="*/ 225208 h 1730540"/>
              <a:gd name="connsiteX10" fmla="*/ 620954 w 6498333"/>
              <a:gd name="connsiteY10" fmla="*/ 408367 h 1730540"/>
              <a:gd name="connsiteX11" fmla="*/ 542972 w 6498333"/>
              <a:gd name="connsiteY11" fmla="*/ 463661 h 1730540"/>
              <a:gd name="connsiteX12" fmla="*/ 635392 w 6498333"/>
              <a:gd name="connsiteY12" fmla="*/ 515499 h 1730540"/>
              <a:gd name="connsiteX13" fmla="*/ 843339 w 6498333"/>
              <a:gd name="connsiteY13" fmla="*/ 532778 h 1730540"/>
              <a:gd name="connsiteX14" fmla="*/ 297479 w 6498333"/>
              <a:gd name="connsiteY14" fmla="*/ 584615 h 1730540"/>
              <a:gd name="connsiteX15" fmla="*/ 358130 w 6498333"/>
              <a:gd name="connsiteY15" fmla="*/ 688289 h 1730540"/>
              <a:gd name="connsiteX16" fmla="*/ 326361 w 6498333"/>
              <a:gd name="connsiteY16" fmla="*/ 809243 h 1730540"/>
              <a:gd name="connsiteX17" fmla="*/ 649833 w 6498333"/>
              <a:gd name="connsiteY17" fmla="*/ 854169 h 1730540"/>
              <a:gd name="connsiteX18" fmla="*/ 1111937 w 6498333"/>
              <a:gd name="connsiteY18" fmla="*/ 992402 h 1730540"/>
              <a:gd name="connsiteX19" fmla="*/ 1559599 w 6498333"/>
              <a:gd name="connsiteY19" fmla="*/ 1033872 h 1730540"/>
              <a:gd name="connsiteX20" fmla="*/ 1929284 w 6498333"/>
              <a:gd name="connsiteY20" fmla="*/ 1078798 h 1730540"/>
              <a:gd name="connsiteX21" fmla="*/ 1608698 w 6498333"/>
              <a:gd name="connsiteY21" fmla="*/ 1154826 h 1730540"/>
              <a:gd name="connsiteX22" fmla="*/ 2183442 w 6498333"/>
              <a:gd name="connsiteY22" fmla="*/ 1227398 h 1730540"/>
              <a:gd name="connsiteX23" fmla="*/ 2267197 w 6498333"/>
              <a:gd name="connsiteY23" fmla="*/ 1217031 h 1730540"/>
              <a:gd name="connsiteX24" fmla="*/ 3148082 w 6498333"/>
              <a:gd name="connsiteY24" fmla="*/ 1123724 h 1730540"/>
              <a:gd name="connsiteX25" fmla="*/ 3330034 w 6498333"/>
              <a:gd name="connsiteY25" fmla="*/ 1154826 h 1730540"/>
              <a:gd name="connsiteX26" fmla="*/ 3145192 w 6498333"/>
              <a:gd name="connsiteY26" fmla="*/ 1230854 h 1730540"/>
              <a:gd name="connsiteX27" fmla="*/ 2504025 w 6498333"/>
              <a:gd name="connsiteY27" fmla="*/ 1376000 h 1730540"/>
              <a:gd name="connsiteX28" fmla="*/ 2954575 w 6498333"/>
              <a:gd name="connsiteY28" fmla="*/ 1348352 h 1730540"/>
              <a:gd name="connsiteX29" fmla="*/ 2492471 w 6498333"/>
              <a:gd name="connsiteY29" fmla="*/ 1524600 h 1730540"/>
              <a:gd name="connsiteX30" fmla="*/ 2342289 w 6498333"/>
              <a:gd name="connsiteY30" fmla="*/ 1579893 h 1730540"/>
              <a:gd name="connsiteX31" fmla="*/ 2489584 w 6498333"/>
              <a:gd name="connsiteY31" fmla="*/ 1693935 h 1730540"/>
              <a:gd name="connsiteX32" fmla="*/ 2987112 w 6498333"/>
              <a:gd name="connsiteY32" fmla="*/ 1730384 h 173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98333" h="1730540">
                <a:moveTo>
                  <a:pt x="2987112" y="1730384"/>
                </a:moveTo>
                <a:cubicBezTo>
                  <a:pt x="3042664" y="1730870"/>
                  <a:pt x="3088152" y="1730222"/>
                  <a:pt x="3113423" y="1728494"/>
                </a:cubicBezTo>
                <a:cubicBezTo>
                  <a:pt x="3293752" y="1716831"/>
                  <a:pt x="4808270" y="1725943"/>
                  <a:pt x="6436159" y="1396018"/>
                </a:cubicBezTo>
                <a:lnTo>
                  <a:pt x="6498333" y="1381988"/>
                </a:lnTo>
                <a:lnTo>
                  <a:pt x="6498333" y="0"/>
                </a:lnTo>
                <a:lnTo>
                  <a:pt x="723703" y="0"/>
                </a:lnTo>
                <a:lnTo>
                  <a:pt x="629735" y="31770"/>
                </a:lnTo>
                <a:cubicBezTo>
                  <a:pt x="421263" y="101447"/>
                  <a:pt x="228886" y="161708"/>
                  <a:pt x="127078" y="173371"/>
                </a:cubicBezTo>
                <a:cubicBezTo>
                  <a:pt x="86644" y="176827"/>
                  <a:pt x="25993" y="163004"/>
                  <a:pt x="0" y="235577"/>
                </a:cubicBezTo>
                <a:cubicBezTo>
                  <a:pt x="306144" y="346163"/>
                  <a:pt x="641170" y="183739"/>
                  <a:pt x="967530" y="225208"/>
                </a:cubicBezTo>
                <a:cubicBezTo>
                  <a:pt x="866445" y="353075"/>
                  <a:pt x="745142" y="384177"/>
                  <a:pt x="620954" y="408367"/>
                </a:cubicBezTo>
                <a:cubicBezTo>
                  <a:pt x="589182" y="415279"/>
                  <a:pt x="542972" y="422191"/>
                  <a:pt x="542972" y="463661"/>
                </a:cubicBezTo>
                <a:cubicBezTo>
                  <a:pt x="542972" y="515499"/>
                  <a:pt x="594959" y="505130"/>
                  <a:pt x="635392" y="515499"/>
                </a:cubicBezTo>
                <a:cubicBezTo>
                  <a:pt x="693155" y="529321"/>
                  <a:pt x="762471" y="470573"/>
                  <a:pt x="843339" y="532778"/>
                </a:cubicBezTo>
                <a:cubicBezTo>
                  <a:pt x="646945" y="574247"/>
                  <a:pt x="476544" y="588071"/>
                  <a:pt x="297479" y="584615"/>
                </a:cubicBezTo>
                <a:cubicBezTo>
                  <a:pt x="323472" y="629541"/>
                  <a:pt x="378348" y="639908"/>
                  <a:pt x="358130" y="688289"/>
                </a:cubicBezTo>
                <a:cubicBezTo>
                  <a:pt x="343689" y="726304"/>
                  <a:pt x="283038" y="760862"/>
                  <a:pt x="326361" y="809243"/>
                </a:cubicBezTo>
                <a:cubicBezTo>
                  <a:pt x="427447" y="843802"/>
                  <a:pt x="554524" y="788508"/>
                  <a:pt x="649833" y="854169"/>
                </a:cubicBezTo>
                <a:cubicBezTo>
                  <a:pt x="782688" y="947476"/>
                  <a:pt x="961753" y="940565"/>
                  <a:pt x="1111937" y="992402"/>
                </a:cubicBezTo>
                <a:cubicBezTo>
                  <a:pt x="1161035" y="1009682"/>
                  <a:pt x="1472955" y="1023504"/>
                  <a:pt x="1559599" y="1033872"/>
                </a:cubicBezTo>
                <a:cubicBezTo>
                  <a:pt x="1678015" y="1047696"/>
                  <a:pt x="1805093" y="1023504"/>
                  <a:pt x="1929284" y="1078798"/>
                </a:cubicBezTo>
                <a:cubicBezTo>
                  <a:pt x="1828198" y="1130635"/>
                  <a:pt x="1727113" y="1075343"/>
                  <a:pt x="1608698" y="1154826"/>
                </a:cubicBezTo>
                <a:cubicBezTo>
                  <a:pt x="1825309" y="1175561"/>
                  <a:pt x="2015928" y="1158282"/>
                  <a:pt x="2183442" y="1227398"/>
                </a:cubicBezTo>
                <a:cubicBezTo>
                  <a:pt x="2203658" y="1237767"/>
                  <a:pt x="2238314" y="1220487"/>
                  <a:pt x="2267197" y="1217031"/>
                </a:cubicBezTo>
                <a:cubicBezTo>
                  <a:pt x="2561787" y="1179017"/>
                  <a:pt x="2853490" y="1134091"/>
                  <a:pt x="3148082" y="1123724"/>
                </a:cubicBezTo>
                <a:cubicBezTo>
                  <a:pt x="3214508" y="1120268"/>
                  <a:pt x="3327146" y="1092621"/>
                  <a:pt x="3330034" y="1154826"/>
                </a:cubicBezTo>
                <a:cubicBezTo>
                  <a:pt x="3330034" y="1251589"/>
                  <a:pt x="3214508" y="1220487"/>
                  <a:pt x="3145192" y="1230854"/>
                </a:cubicBezTo>
                <a:cubicBezTo>
                  <a:pt x="2931471" y="1268869"/>
                  <a:pt x="2711970" y="1282691"/>
                  <a:pt x="2504025" y="1376000"/>
                </a:cubicBezTo>
                <a:cubicBezTo>
                  <a:pt x="2654207" y="1365632"/>
                  <a:pt x="2804392" y="1358720"/>
                  <a:pt x="2954575" y="1348352"/>
                </a:cubicBezTo>
                <a:cubicBezTo>
                  <a:pt x="2787063" y="1386367"/>
                  <a:pt x="2654207" y="1476218"/>
                  <a:pt x="2492471" y="1524600"/>
                </a:cubicBezTo>
                <a:cubicBezTo>
                  <a:pt x="2408715" y="1548791"/>
                  <a:pt x="2342289" y="1579893"/>
                  <a:pt x="2342289" y="1579893"/>
                </a:cubicBezTo>
                <a:cubicBezTo>
                  <a:pt x="2342289" y="1579893"/>
                  <a:pt x="2356730" y="1655921"/>
                  <a:pt x="2489584" y="1693935"/>
                </a:cubicBezTo>
                <a:cubicBezTo>
                  <a:pt x="2563232" y="1717262"/>
                  <a:pt x="2820457" y="1728925"/>
                  <a:pt x="2987112" y="1730384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7" y="1730540"/>
            <a:ext cx="5257804" cy="44141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If you were to design a historical study in your topic area…</a:t>
            </a:r>
          </a:p>
          <a:p>
            <a:pPr lvl="1"/>
            <a:r>
              <a:rPr lang="en-US" dirty="0"/>
              <a:t>Where might you go to find historical data?</a:t>
            </a:r>
          </a:p>
          <a:p>
            <a:pPr lvl="1"/>
            <a:r>
              <a:rPr lang="en-US" dirty="0"/>
              <a:t>What archives might you need access to?</a:t>
            </a:r>
          </a:p>
          <a:p>
            <a:pPr lvl="1"/>
            <a:r>
              <a:rPr lang="en-US" dirty="0"/>
              <a:t>What questions would you want to ask?</a:t>
            </a:r>
          </a:p>
        </p:txBody>
      </p:sp>
    </p:spTree>
    <p:extLst>
      <p:ext uri="{BB962C8B-B14F-4D97-AF65-F5344CB8AC3E}">
        <p14:creationId xmlns:p14="http://schemas.microsoft.com/office/powerpoint/2010/main" val="216219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Strengths and limitations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743200"/>
          </a:xfrm>
        </p:spPr>
        <p:txBody>
          <a:bodyPr anchor="b">
            <a:normAutofit/>
          </a:bodyPr>
          <a:lstStyle/>
          <a:p>
            <a:r>
              <a:rPr lang="en-US" sz="2400" dirty="0"/>
              <a:t>No Hawthorne effect</a:t>
            </a:r>
          </a:p>
          <a:p>
            <a:r>
              <a:rPr lang="en-US" sz="2400" dirty="0"/>
              <a:t>Cost-effective (usually)</a:t>
            </a:r>
          </a:p>
          <a:p>
            <a:r>
              <a:rPr lang="en-US" sz="2400" dirty="0"/>
              <a:t>Can correct mistakes</a:t>
            </a:r>
          </a:p>
          <a:p>
            <a:r>
              <a:rPr lang="en-US" sz="2400" dirty="0"/>
              <a:t>Historical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76030" y="3706706"/>
            <a:ext cx="6250940" cy="2187787"/>
          </a:xfrm>
        </p:spPr>
        <p:txBody>
          <a:bodyPr>
            <a:normAutofit/>
          </a:bodyPr>
          <a:lstStyle/>
          <a:p>
            <a:r>
              <a:rPr lang="en-US" sz="2400" dirty="0"/>
              <a:t>Validity problems</a:t>
            </a:r>
          </a:p>
          <a:p>
            <a:r>
              <a:rPr lang="en-US" sz="2400" dirty="0"/>
              <a:t>Data may not exist</a:t>
            </a:r>
          </a:p>
          <a:p>
            <a:r>
              <a:rPr lang="en-US" sz="2400" dirty="0"/>
              <a:t>Limited ability to understand context</a:t>
            </a:r>
          </a:p>
        </p:txBody>
      </p:sp>
    </p:spTree>
    <p:extLst>
      <p:ext uri="{BB962C8B-B14F-4D97-AF65-F5344CB8AC3E}">
        <p14:creationId xmlns:p14="http://schemas.microsoft.com/office/powerpoint/2010/main" val="361948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Content analysis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“Who says what, to whom, why, how, and with what effect?”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Studying texts and their meaning</a:t>
            </a:r>
          </a:p>
          <a:p>
            <a:r>
              <a:rPr lang="en-US" dirty="0"/>
              <a:t>Text: printed materials, visual media, performances, art</a:t>
            </a:r>
          </a:p>
          <a:p>
            <a:r>
              <a:rPr lang="en-US" dirty="0"/>
              <a:t>Primary vs. secondary sources</a:t>
            </a:r>
          </a:p>
          <a:p>
            <a:r>
              <a:rPr lang="en-US" u="sng" dirty="0"/>
              <a:t>Not</a:t>
            </a:r>
            <a:r>
              <a:rPr lang="en-US" dirty="0"/>
              <a:t> a lit review</a:t>
            </a:r>
          </a:p>
          <a:p>
            <a:r>
              <a:rPr lang="en-US" dirty="0"/>
              <a:t>Coding sheet</a:t>
            </a:r>
          </a:p>
        </p:txBody>
      </p:sp>
    </p:spTree>
    <p:extLst>
      <p:ext uri="{BB962C8B-B14F-4D97-AF65-F5344CB8AC3E}">
        <p14:creationId xmlns:p14="http://schemas.microsoft.com/office/powerpoint/2010/main" val="14240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Content Analysis: Choices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Qualitative: identify themes, identify meaning of themes</a:t>
            </a:r>
          </a:p>
          <a:p>
            <a:r>
              <a:rPr lang="en-US" dirty="0"/>
              <a:t>Quantitative: assigning raw values to data for statistical analysis</a:t>
            </a:r>
          </a:p>
          <a:p>
            <a:r>
              <a:rPr lang="en-US" dirty="0"/>
              <a:t>Physical traces: need to understand context in which it was created</a:t>
            </a:r>
          </a:p>
          <a:p>
            <a:r>
              <a:rPr lang="en-US" dirty="0"/>
              <a:t>The deeper you go into each text, the less you can cover</a:t>
            </a:r>
          </a:p>
          <a:p>
            <a:r>
              <a:rPr lang="en-US" dirty="0"/>
              <a:t>Inductive vs deductive analysis</a:t>
            </a:r>
          </a:p>
        </p:txBody>
      </p:sp>
    </p:spTree>
    <p:extLst>
      <p:ext uri="{BB962C8B-B14F-4D97-AF65-F5344CB8AC3E}">
        <p14:creationId xmlns:p14="http://schemas.microsoft.com/office/powerpoint/2010/main" val="28699667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609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Chapter 14: Unobtrusive Research</vt:lpstr>
      <vt:lpstr>Chapter Overview</vt:lpstr>
      <vt:lpstr>People leave tracks</vt:lpstr>
      <vt:lpstr>Why unobtrusive measures?</vt:lpstr>
      <vt:lpstr>Historical &amp; Comparative Research</vt:lpstr>
      <vt:lpstr>Identifying sources of historical data</vt:lpstr>
      <vt:lpstr>Strengths and limitations</vt:lpstr>
      <vt:lpstr>Content analysis</vt:lpstr>
      <vt:lpstr>Content Analysis: Choices</vt:lpstr>
      <vt:lpstr>Lies my teacher told me…</vt:lpstr>
      <vt:lpstr>Content analysis example…</vt:lpstr>
      <vt:lpstr>Secondary data</vt:lpstr>
      <vt:lpstr>Secondary data (continued)</vt:lpstr>
      <vt:lpstr>Secondary data activity</vt:lpstr>
      <vt:lpstr>Reliability in unobtrusive measures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SWK 340 Powerpoint Chapter 14: Unobtrusive research DeCarlo Textbook</dc:title>
  <dc:creator>DeCarlo, Matthew;Stevenson, Erin</dc:creator>
  <cp:lastModifiedBy>Edwards, Laura</cp:lastModifiedBy>
  <cp:revision>6</cp:revision>
  <dcterms:created xsi:type="dcterms:W3CDTF">2019-01-08T17:09:26Z</dcterms:created>
  <dcterms:modified xsi:type="dcterms:W3CDTF">2021-10-22T14:29:58Z</dcterms:modified>
</cp:coreProperties>
</file>