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508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02631"/>
            <a:ext cx="8075890" cy="354389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9: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Communication, Social Media, and Democracy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886688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37241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Key Takeaways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644033"/>
            <a:ext cx="6407944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48784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Shared Responsibility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1028224" y="5368885"/>
            <a:ext cx="593907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Both platforms and users must uphold ethical standards</a:t>
            </a:r>
            <a:endParaRPr lang="en-US" dirty="0"/>
          </a:p>
        </p:txBody>
      </p:sp>
      <p:sp>
        <p:nvSpPr>
          <p:cNvPr id="7" name="Shape 4"/>
          <p:cNvSpPr/>
          <p:nvPr/>
        </p:nvSpPr>
        <p:spPr>
          <a:xfrm>
            <a:off x="7428548" y="4644033"/>
            <a:ext cx="6408063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662982" y="48784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Critical Thinking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662982" y="5368885"/>
            <a:ext cx="593919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Media literacy essential in age of misinformation</a:t>
            </a:r>
            <a:endParaRPr lang="en-US" dirty="0"/>
          </a:p>
        </p:txBody>
      </p:sp>
      <p:sp>
        <p:nvSpPr>
          <p:cNvPr id="10" name="Shape 7"/>
          <p:cNvSpPr/>
          <p:nvPr/>
        </p:nvSpPr>
        <p:spPr>
          <a:xfrm>
            <a:off x="793790" y="6170295"/>
            <a:ext cx="6407944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28224" y="64047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Balance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1028224" y="6895148"/>
            <a:ext cx="593907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Free expression with protection from harm</a:t>
            </a:r>
            <a:endParaRPr lang="en-US" dirty="0"/>
          </a:p>
        </p:txBody>
      </p:sp>
      <p:sp>
        <p:nvSpPr>
          <p:cNvPr id="13" name="Shape 10"/>
          <p:cNvSpPr/>
          <p:nvPr/>
        </p:nvSpPr>
        <p:spPr>
          <a:xfrm>
            <a:off x="7428548" y="6170295"/>
            <a:ext cx="6408063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662982" y="64047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Citizenship</a:t>
            </a:r>
            <a:endParaRPr lang="en-US" sz="2400" dirty="0"/>
          </a:p>
        </p:txBody>
      </p:sp>
      <p:sp>
        <p:nvSpPr>
          <p:cNvPr id="15" name="Text 12"/>
          <p:cNvSpPr/>
          <p:nvPr/>
        </p:nvSpPr>
        <p:spPr>
          <a:xfrm>
            <a:off x="7662982" y="6895148"/>
            <a:ext cx="593919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Ethics must guide our online interactions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45650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Digital Revolution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4528457"/>
            <a:ext cx="4196358" cy="2371096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51084" y="5015891"/>
            <a:ext cx="334041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Transformed Connections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1051084" y="5508172"/>
            <a:ext cx="3681770" cy="11340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New ways to share ideas and participate in civic life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5216962" y="4528457"/>
            <a:ext cx="4196358" cy="2371096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474256" y="50158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Blurred Boundaries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5474256" y="5508172"/>
            <a:ext cx="3681770" cy="11340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Between private expression and public consequence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9640133" y="4528457"/>
            <a:ext cx="4196358" cy="2371096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897427" y="501589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Complex Ethics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9897427" y="5508172"/>
            <a:ext cx="3681770" cy="11340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Trust, credibility, and responsibility challenges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21694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Social Media Ethics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4926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User Responsibilities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6367275" y="4073843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Critical evaluation of information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367275" y="4912759"/>
            <a:ext cx="3501509" cy="3401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Consider impact of posts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6367276" y="5781825"/>
            <a:ext cx="3588594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Balance free expression vs. harm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10342721" y="3492698"/>
            <a:ext cx="314182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Platform Responsibilities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10429806" y="4073843"/>
            <a:ext cx="3501509" cy="3401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Balance free speech vs. safety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10429806" y="4912758"/>
            <a:ext cx="3501509" cy="6803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Moderation without censorship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10429806" y="5781824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Financial interests vs. public good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87360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Cyberbullying and Harassment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854762"/>
            <a:ext cx="3664744" cy="12192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40" y="2545080"/>
            <a:ext cx="680442" cy="680442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2490014" y="2715220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100" dirty="0"/>
          </a:p>
        </p:txBody>
      </p:sp>
      <p:sp>
        <p:nvSpPr>
          <p:cNvPr id="7" name="Text 2"/>
          <p:cNvSpPr/>
          <p:nvPr/>
        </p:nvSpPr>
        <p:spPr>
          <a:xfrm>
            <a:off x="1051084" y="34522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Harm</a:t>
            </a:r>
            <a:endParaRPr lang="en-US" sz="2800" dirty="0"/>
          </a:p>
        </p:txBody>
      </p:sp>
      <p:sp>
        <p:nvSpPr>
          <p:cNvPr id="8" name="Text 3"/>
          <p:cNvSpPr/>
          <p:nvPr/>
        </p:nvSpPr>
        <p:spPr>
          <a:xfrm>
            <a:off x="1051084" y="3884637"/>
            <a:ext cx="3150156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Harassment, threats, embarrassment through technology</a:t>
            </a:r>
            <a:endParaRPr lang="en-US" sz="200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348" y="2854762"/>
            <a:ext cx="3664863" cy="121920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498" y="2545080"/>
            <a:ext cx="680442" cy="680442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6381571" y="2715220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100" dirty="0"/>
          </a:p>
        </p:txBody>
      </p:sp>
      <p:sp>
        <p:nvSpPr>
          <p:cNvPr id="12" name="Text 5"/>
          <p:cNvSpPr/>
          <p:nvPr/>
        </p:nvSpPr>
        <p:spPr>
          <a:xfrm>
            <a:off x="4942642" y="34522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Harmful Behaviors</a:t>
            </a:r>
            <a:endParaRPr lang="en-US" sz="2800" dirty="0"/>
          </a:p>
        </p:txBody>
      </p:sp>
      <p:sp>
        <p:nvSpPr>
          <p:cNvPr id="13" name="Text 6"/>
          <p:cNvSpPr/>
          <p:nvPr/>
        </p:nvSpPr>
        <p:spPr>
          <a:xfrm>
            <a:off x="4942642" y="3884637"/>
            <a:ext cx="3150275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Cyberstalking, doxxing, revenge porn, impersonation</a:t>
            </a:r>
            <a:endParaRPr lang="en-US" sz="200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756910"/>
            <a:ext cx="7556421" cy="121920"/>
          </a:xfrm>
          <a:prstGeom prst="rect">
            <a:avLst/>
          </a:prstGeom>
        </p:spPr>
      </p:pic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779" y="5447228"/>
            <a:ext cx="680442" cy="680442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4435852" y="5617369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100" dirty="0"/>
          </a:p>
        </p:txBody>
      </p:sp>
      <p:sp>
        <p:nvSpPr>
          <p:cNvPr id="17" name="Text 8"/>
          <p:cNvSpPr/>
          <p:nvPr/>
        </p:nvSpPr>
        <p:spPr>
          <a:xfrm>
            <a:off x="1051084" y="63543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Youth Impact</a:t>
            </a:r>
            <a:endParaRPr lang="en-US" sz="2800" dirty="0"/>
          </a:p>
        </p:txBody>
      </p:sp>
      <p:sp>
        <p:nvSpPr>
          <p:cNvPr id="18" name="Text 9"/>
          <p:cNvSpPr/>
          <p:nvPr/>
        </p:nvSpPr>
        <p:spPr>
          <a:xfrm>
            <a:off x="1051084" y="6786785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"Trash-talking" culture can escalate to serious harm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9247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Deepfakes and Misinformation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67700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Positive Uses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793790" y="4198264"/>
            <a:ext cx="3501509" cy="5979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Public awareness campaigns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842962" y="4957882"/>
            <a:ext cx="3501509" cy="5979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Personalized news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793789" y="5717502"/>
            <a:ext cx="3501509" cy="7597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Voice cloning for accessibility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4856321" y="367700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Harmful Applications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4856321" y="4198264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Non-consensual explicit content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4856321" y="4957883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Financial scams with fake executives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4856321" y="5717502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Bot-driven misinformation campaigns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63892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3657" y="2979063"/>
            <a:ext cx="6535103" cy="610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3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Free Speech vs. Hate Speech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7303770" y="3882509"/>
            <a:ext cx="22860" cy="3812381"/>
          </a:xfrm>
          <a:prstGeom prst="roundRect">
            <a:avLst>
              <a:gd name="adj" fmla="val 35891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532305" y="4090749"/>
            <a:ext cx="586026" cy="22860"/>
          </a:xfrm>
          <a:prstGeom prst="roundRect">
            <a:avLst>
              <a:gd name="adj" fmla="val 35891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095470" y="3882509"/>
            <a:ext cx="439460" cy="439460"/>
          </a:xfrm>
          <a:prstGeom prst="roundRect">
            <a:avLst>
              <a:gd name="adj" fmla="val 1867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7168634" y="3919061"/>
            <a:ext cx="293013" cy="366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3896678" y="3949660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Legal Framework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742415" y="4371975"/>
            <a:ext cx="5654873" cy="8908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First Amendment protects expression, even offensive speech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7512070" y="5262801"/>
            <a:ext cx="586026" cy="22860"/>
          </a:xfrm>
          <a:prstGeom prst="roundRect">
            <a:avLst>
              <a:gd name="adj" fmla="val 35891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095470" y="5054560"/>
            <a:ext cx="439460" cy="439460"/>
          </a:xfrm>
          <a:prstGeom prst="roundRect">
            <a:avLst>
              <a:gd name="adj" fmla="val 1867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168634" y="5091112"/>
            <a:ext cx="293013" cy="366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300" dirty="0"/>
          </a:p>
        </p:txBody>
      </p:sp>
      <p:sp>
        <p:nvSpPr>
          <p:cNvPr id="13" name="Text 10"/>
          <p:cNvSpPr/>
          <p:nvPr/>
        </p:nvSpPr>
        <p:spPr>
          <a:xfrm>
            <a:off x="8291870" y="5121712"/>
            <a:ext cx="2441853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Tensions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8291870" y="5544026"/>
            <a:ext cx="5654873" cy="751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Balance between open debate and preventing harm</a:t>
            </a:r>
            <a:endParaRPr lang="en-US" sz="2400" dirty="0"/>
          </a:p>
        </p:txBody>
      </p:sp>
      <p:sp>
        <p:nvSpPr>
          <p:cNvPr id="15" name="Shape 12"/>
          <p:cNvSpPr/>
          <p:nvPr/>
        </p:nvSpPr>
        <p:spPr>
          <a:xfrm>
            <a:off x="6532305" y="6273046"/>
            <a:ext cx="586026" cy="22860"/>
          </a:xfrm>
          <a:prstGeom prst="roundRect">
            <a:avLst>
              <a:gd name="adj" fmla="val 35891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095470" y="6064806"/>
            <a:ext cx="439460" cy="439460"/>
          </a:xfrm>
          <a:prstGeom prst="roundRect">
            <a:avLst>
              <a:gd name="adj" fmla="val 1867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7168634" y="6101358"/>
            <a:ext cx="293013" cy="3662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300"/>
              </a:lnSpc>
              <a:buNone/>
            </a:pPr>
            <a:r>
              <a:rPr lang="en-US" sz="23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300" dirty="0"/>
          </a:p>
        </p:txBody>
      </p:sp>
      <p:sp>
        <p:nvSpPr>
          <p:cNvPr id="18" name="Text 15"/>
          <p:cNvSpPr/>
          <p:nvPr/>
        </p:nvSpPr>
        <p:spPr>
          <a:xfrm>
            <a:off x="3888700" y="6131957"/>
            <a:ext cx="2449830" cy="305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Subjective Boundaries</a:t>
            </a:r>
            <a:endParaRPr lang="en-US" sz="2800" dirty="0"/>
          </a:p>
        </p:txBody>
      </p:sp>
      <p:sp>
        <p:nvSpPr>
          <p:cNvPr id="19" name="Text 16"/>
          <p:cNvSpPr/>
          <p:nvPr/>
        </p:nvSpPr>
        <p:spPr>
          <a:xfrm>
            <a:off x="742415" y="6554272"/>
            <a:ext cx="5654873" cy="8908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Same phrases interpreted differently across perspectives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Influencer Culture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9693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Historical Context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93790" y="3459718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Royalty, celebrities always shaped opinion</a:t>
            </a:r>
            <a:endParaRPr lang="en-US" sz="24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3" y="3353991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139440"/>
            <a:ext cx="283690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Transformation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9937790" y="3629857"/>
            <a:ext cx="3898821" cy="110597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Lower barriers, exponential reach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201" y="3353991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592008"/>
            <a:ext cx="309669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Parasocial Relationships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9937790" y="6082427"/>
            <a:ext cx="3898821" cy="8960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One-sided bonds with followers</a:t>
            </a:r>
            <a:endParaRPr lang="en-US" sz="24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201" y="5613559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59200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Ephemeral Fame</a:t>
            </a:r>
            <a:endParaRPr lang="en-US" sz="2800" dirty="0"/>
          </a:p>
        </p:txBody>
      </p:sp>
      <p:sp>
        <p:nvSpPr>
          <p:cNvPr id="16" name="Text 8"/>
          <p:cNvSpPr/>
          <p:nvPr/>
        </p:nvSpPr>
        <p:spPr>
          <a:xfrm>
            <a:off x="793790" y="6082427"/>
            <a:ext cx="3898702" cy="8960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"15 minutes" often ends in backlash</a:t>
            </a:r>
            <a:endParaRPr lang="en-US" sz="24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5633" y="5613559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349216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Media Literacy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398157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41074" y="2624971"/>
            <a:ext cx="295846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Verify Multiple Sources</a:t>
            </a:r>
            <a:endParaRPr lang="en-US" sz="2800" dirty="0"/>
          </a:p>
        </p:txBody>
      </p:sp>
      <p:sp>
        <p:nvSpPr>
          <p:cNvPr id="6" name="Text 2"/>
          <p:cNvSpPr/>
          <p:nvPr/>
        </p:nvSpPr>
        <p:spPr>
          <a:xfrm>
            <a:off x="7641074" y="3115389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Compare information across reputable outlets</a:t>
            </a:r>
            <a:endParaRPr lang="en-US" sz="20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759041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41074" y="39858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Evaluate Credibility</a:t>
            </a:r>
            <a:endParaRPr lang="en-US" sz="2800" dirty="0"/>
          </a:p>
        </p:txBody>
      </p:sp>
      <p:sp>
        <p:nvSpPr>
          <p:cNvPr id="9" name="Text 4"/>
          <p:cNvSpPr/>
          <p:nvPr/>
        </p:nvSpPr>
        <p:spPr>
          <a:xfrm>
            <a:off x="7641074" y="4476274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Consider reputation, expertise, citations</a:t>
            </a:r>
            <a:endParaRPr lang="en-US" sz="20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5119926"/>
            <a:ext cx="1134070" cy="176045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41074" y="5346740"/>
            <a:ext cx="354865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Distinguish Fact vs. Opinion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7641074" y="5837158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Facts: verifiable, objective, informative</a:t>
            </a:r>
            <a:endParaRPr lang="en-US" sz="2000" dirty="0"/>
          </a:p>
        </p:txBody>
      </p:sp>
      <p:sp>
        <p:nvSpPr>
          <p:cNvPr id="13" name="Text 7"/>
          <p:cNvSpPr/>
          <p:nvPr/>
        </p:nvSpPr>
        <p:spPr>
          <a:xfrm>
            <a:off x="7641074" y="6313408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Opinions: subjective, persuasive, emotional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776" y="-219919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652826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Creator vs. Consumer Responsibility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7166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Content Creators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6280190" y="4395263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Produce accurate, transparent content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290578" y="5136713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Distinguish facts from opinions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6290578" y="5929007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Disclose conflicts of interest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6311354" y="6481477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Correct errors promptly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0342721" y="37166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Content Consumers</a:t>
            </a:r>
            <a:endParaRPr lang="en-US" sz="2800" dirty="0"/>
          </a:p>
        </p:txBody>
      </p:sp>
      <p:sp>
        <p:nvSpPr>
          <p:cNvPr id="10" name="Text 7"/>
          <p:cNvSpPr/>
          <p:nvPr/>
        </p:nvSpPr>
        <p:spPr>
          <a:xfrm>
            <a:off x="10321945" y="4394898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Question motives behind messages</a:t>
            </a:r>
            <a:endParaRPr lang="en-US" sz="2000" dirty="0"/>
          </a:p>
        </p:txBody>
      </p:sp>
      <p:sp>
        <p:nvSpPr>
          <p:cNvPr id="11" name="Text 8"/>
          <p:cNvSpPr/>
          <p:nvPr/>
        </p:nvSpPr>
        <p:spPr>
          <a:xfrm>
            <a:off x="10342721" y="5184741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Recognize bias in reporting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0342721" y="5974584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Seek diverse perspectives</a:t>
            </a:r>
            <a:endParaRPr lang="en-US" sz="2000" dirty="0"/>
          </a:p>
        </p:txBody>
      </p:sp>
      <p:sp>
        <p:nvSpPr>
          <p:cNvPr id="13" name="Text 10"/>
          <p:cNvSpPr/>
          <p:nvPr/>
        </p:nvSpPr>
        <p:spPr>
          <a:xfrm>
            <a:off x="10342721" y="6580965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Share reliable information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338</Words>
  <Application>Microsoft Office PowerPoint</Application>
  <PresentationFormat>Custom</PresentationFormat>
  <Paragraphs>93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Host Grotesk Medium</vt:lpstr>
      <vt:lpstr>Roboto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2025-07-10T21:07:29Z</dcterms:created>
  <dcterms:modified xsi:type="dcterms:W3CDTF">2025-07-11T17:34:08Z</dcterms:modified>
</cp:coreProperties>
</file>