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4630400" cy="8229600"/>
  <p:notesSz cx="8229600" cy="14630400"/>
  <p:embeddedFontLst>
    <p:embeddedFont>
      <p:font typeface="Host Grotesk Medium" panose="020B0604020202020204" charset="0"/>
      <p:regular r:id="rId14"/>
    </p:embeddedFont>
    <p:embeddedFont>
      <p:font typeface="Roboto" panose="02000000000000000000" pitchFamily="2" charset="0"/>
      <p:regular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408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8: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Privacy, Surveillance, and Data Ethics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436156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Open-Source Solutions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8" y="1726644"/>
            <a:ext cx="3093006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36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Take Control With: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643593" y="2645904"/>
            <a:ext cx="6342102" cy="575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Ubuntu, Linux Mint (OS)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643593" y="3278276"/>
            <a:ext cx="6342102" cy="575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LibreOffice (Office Suite)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643593" y="3910649"/>
            <a:ext cx="6342102" cy="575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GIMP, Inkscape (Creative)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643593" y="4485147"/>
            <a:ext cx="6342102" cy="575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Thunderbird (Email)</a:t>
            </a:r>
            <a:endParaRPr lang="en-US" sz="280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80" y="1752481"/>
            <a:ext cx="6342102" cy="6342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0029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Key Takeaways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759" y="2562701"/>
            <a:ext cx="1291233" cy="80795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4892" y="2854523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4926806" y="2811661"/>
            <a:ext cx="139029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Awareness</a:t>
            </a:r>
            <a:endParaRPr lang="en-US" sz="3200" dirty="0"/>
          </a:p>
        </p:txBody>
      </p:sp>
      <p:sp>
        <p:nvSpPr>
          <p:cNvPr id="6" name="Shape 3"/>
          <p:cNvSpPr/>
          <p:nvPr/>
        </p:nvSpPr>
        <p:spPr>
          <a:xfrm>
            <a:off x="4756666" y="3383756"/>
            <a:ext cx="9023271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203" y="3427333"/>
            <a:ext cx="2582466" cy="80795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894892" y="3632002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3200" dirty="0"/>
          </a:p>
        </p:txBody>
      </p:sp>
      <p:sp>
        <p:nvSpPr>
          <p:cNvPr id="9" name="Text 5"/>
          <p:cNvSpPr/>
          <p:nvPr/>
        </p:nvSpPr>
        <p:spPr>
          <a:xfrm>
            <a:off x="5572482" y="3676293"/>
            <a:ext cx="209728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Context Matters</a:t>
            </a:r>
            <a:endParaRPr lang="en-US" sz="3200" dirty="0"/>
          </a:p>
        </p:txBody>
      </p:sp>
      <p:sp>
        <p:nvSpPr>
          <p:cNvPr id="10" name="Shape 6"/>
          <p:cNvSpPr/>
          <p:nvPr/>
        </p:nvSpPr>
        <p:spPr>
          <a:xfrm>
            <a:off x="5402342" y="4248388"/>
            <a:ext cx="8377595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527" y="4291965"/>
            <a:ext cx="3873698" cy="80795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894773" y="4496633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3200" dirty="0"/>
          </a:p>
        </p:txBody>
      </p:sp>
      <p:sp>
        <p:nvSpPr>
          <p:cNvPr id="13" name="Text 8"/>
          <p:cNvSpPr/>
          <p:nvPr/>
        </p:nvSpPr>
        <p:spPr>
          <a:xfrm>
            <a:off x="6218039" y="4518779"/>
            <a:ext cx="196381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Question Intent</a:t>
            </a:r>
            <a:endParaRPr lang="en-US" sz="3200" dirty="0"/>
          </a:p>
        </p:txBody>
      </p:sp>
      <p:sp>
        <p:nvSpPr>
          <p:cNvPr id="14" name="Shape 9"/>
          <p:cNvSpPr/>
          <p:nvPr/>
        </p:nvSpPr>
        <p:spPr>
          <a:xfrm>
            <a:off x="6047899" y="5113020"/>
            <a:ext cx="7732038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1970" y="5156597"/>
            <a:ext cx="5164931" cy="80795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3894892" y="5361265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3200" dirty="0"/>
          </a:p>
        </p:txBody>
      </p:sp>
      <p:sp>
        <p:nvSpPr>
          <p:cNvPr id="17" name="Text 11"/>
          <p:cNvSpPr/>
          <p:nvPr/>
        </p:nvSpPr>
        <p:spPr>
          <a:xfrm>
            <a:off x="6863715" y="5383411"/>
            <a:ext cx="224230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Seek Alternatives</a:t>
            </a:r>
            <a:endParaRPr lang="en-US" sz="3200" dirty="0"/>
          </a:p>
        </p:txBody>
      </p:sp>
      <p:sp>
        <p:nvSpPr>
          <p:cNvPr id="18" name="Shape 12"/>
          <p:cNvSpPr/>
          <p:nvPr/>
        </p:nvSpPr>
        <p:spPr>
          <a:xfrm>
            <a:off x="6693575" y="5977652"/>
            <a:ext cx="7086362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294" y="6021229"/>
            <a:ext cx="6456164" cy="807958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3894892" y="6225897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5</a:t>
            </a:r>
            <a:endParaRPr lang="en-US" sz="3200" dirty="0"/>
          </a:p>
        </p:txBody>
      </p:sp>
      <p:sp>
        <p:nvSpPr>
          <p:cNvPr id="21" name="Text 14"/>
          <p:cNvSpPr/>
          <p:nvPr/>
        </p:nvSpPr>
        <p:spPr>
          <a:xfrm>
            <a:off x="7509272" y="6248043"/>
            <a:ext cx="292548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Demand Transparency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9153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Big Data and Privacy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840474"/>
            <a:ext cx="3664744" cy="2025491"/>
          </a:xfrm>
          <a:prstGeom prst="roundRect">
            <a:avLst>
              <a:gd name="adj" fmla="val 470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37484" y="3097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Footprints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6537484" y="3588187"/>
            <a:ext cx="3150156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Hundreds to thousands of copies of personal data distributed globally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10171748" y="2840474"/>
            <a:ext cx="3664863" cy="2025491"/>
          </a:xfrm>
          <a:prstGeom prst="roundRect">
            <a:avLst>
              <a:gd name="adj" fmla="val 470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429042" y="3097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Tracking Reality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10429042" y="3588187"/>
            <a:ext cx="3150275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Even "anonymized" data can reveal homes, patterns, behaviors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6280190" y="5092779"/>
            <a:ext cx="7556421" cy="1724710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37484" y="535007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Control Illusion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6537484" y="5840491"/>
            <a:ext cx="7041833" cy="6728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True privacy control requires significant effort and technical literacy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Public vs. Private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74280" y="1752481"/>
            <a:ext cx="463868" cy="463868"/>
          </a:xfrm>
          <a:prstGeom prst="roundRect">
            <a:avLst>
              <a:gd name="adj" fmla="val 1867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8244245" y="1823323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Legal Boundaries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8244245" y="2351603"/>
            <a:ext cx="5672138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Public: accessible to general population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8244245" y="2846427"/>
            <a:ext cx="5672138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Private: restricted access, protected by law</a:t>
            </a:r>
            <a:endParaRPr lang="en-US" sz="2400" dirty="0"/>
          </a:p>
        </p:txBody>
      </p:sp>
      <p:sp>
        <p:nvSpPr>
          <p:cNvPr id="8" name="Shape 5"/>
          <p:cNvSpPr/>
          <p:nvPr/>
        </p:nvSpPr>
        <p:spPr>
          <a:xfrm>
            <a:off x="7574280" y="3568065"/>
            <a:ext cx="463868" cy="463868"/>
          </a:xfrm>
          <a:prstGeom prst="roundRect">
            <a:avLst>
              <a:gd name="adj" fmla="val 1867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8244245" y="3638907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Nuances</a:t>
            </a:r>
            <a:endParaRPr lang="en-US" sz="3200" dirty="0"/>
          </a:p>
        </p:txBody>
      </p:sp>
      <p:sp>
        <p:nvSpPr>
          <p:cNvPr id="10" name="Text 7"/>
          <p:cNvSpPr/>
          <p:nvPr/>
        </p:nvSpPr>
        <p:spPr>
          <a:xfrm>
            <a:off x="8244245" y="4167188"/>
            <a:ext cx="5672138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Context and intent matter more than location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18814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Urban Surveillance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54715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Traffic Cameras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028224" y="5961936"/>
            <a:ext cx="372749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Safety vs. mass surveillance concerns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5216962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51396" y="54715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Facial Recognition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5451396" y="5961936"/>
            <a:ext cx="372749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Finding missing persons vs. wrongful identification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9640133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74568" y="54715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Smart Utilities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9874568" y="5961936"/>
            <a:ext cx="372749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Sustainability vs. detailed habit monitoring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67783"/>
            <a:ext cx="738318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Data Collection and Consent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30191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Explicit Consent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1020604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Clear action required (checking box, clicking "I Agree")</a:t>
            </a:r>
            <a:endParaRPr lang="en-US" sz="2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430191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Implied Consent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5368171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Inferred from actions (continuing to browse after cookie notice)</a:t>
            </a:r>
            <a:endParaRPr lang="en-US" sz="2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430191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564261"/>
            <a:ext cx="302418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Open-Ended Language</a:t>
            </a:r>
            <a:endParaRPr lang="en-US" sz="2800" dirty="0"/>
          </a:p>
        </p:txBody>
      </p:sp>
      <p:sp>
        <p:nvSpPr>
          <p:cNvPr id="11" name="Text 6"/>
          <p:cNvSpPr/>
          <p:nvPr/>
        </p:nvSpPr>
        <p:spPr>
          <a:xfrm>
            <a:off x="9715738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"Such as" allows unspecified data uses beyond stated purpose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357" y="595551"/>
            <a:ext cx="5410200" cy="6762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300"/>
              </a:lnSpc>
              <a:buNone/>
            </a:pPr>
            <a:r>
              <a:rPr lang="en-US" sz="42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Intent vs. Reality</a:t>
            </a:r>
            <a:endParaRPr lang="en-US" sz="4250" dirty="0"/>
          </a:p>
        </p:txBody>
      </p:sp>
      <p:sp>
        <p:nvSpPr>
          <p:cNvPr id="3" name="Shape 1"/>
          <p:cNvSpPr/>
          <p:nvPr/>
        </p:nvSpPr>
        <p:spPr>
          <a:xfrm>
            <a:off x="757357" y="1839754"/>
            <a:ext cx="6293882" cy="1372791"/>
          </a:xfrm>
          <a:prstGeom prst="roundRect">
            <a:avLst>
              <a:gd name="adj" fmla="val 1065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77" y="1839754"/>
            <a:ext cx="121920" cy="1372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95613" y="2086570"/>
            <a:ext cx="270510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Stated Intent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1095613" y="2613065"/>
            <a:ext cx="5708809" cy="324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"Improving user experience"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757357" y="3428881"/>
            <a:ext cx="6293882" cy="1372791"/>
          </a:xfrm>
          <a:prstGeom prst="roundRect">
            <a:avLst>
              <a:gd name="adj" fmla="val 1065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77" y="3428881"/>
            <a:ext cx="121920" cy="137279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095613" y="3675698"/>
            <a:ext cx="2705100" cy="3381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Actual Use</a:t>
            </a:r>
            <a:endParaRPr lang="en-US" sz="3200" dirty="0"/>
          </a:p>
        </p:txBody>
      </p:sp>
      <p:sp>
        <p:nvSpPr>
          <p:cNvPr id="10" name="Text 6"/>
          <p:cNvSpPr/>
          <p:nvPr/>
        </p:nvSpPr>
        <p:spPr>
          <a:xfrm>
            <a:off x="1095613" y="4202193"/>
            <a:ext cx="5708809" cy="324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Targeted ads, profiling, data sales</a:t>
            </a:r>
            <a:endParaRPr lang="en-US" sz="2400" dirty="0"/>
          </a:p>
        </p:txBody>
      </p:sp>
      <p:sp>
        <p:nvSpPr>
          <p:cNvPr id="11" name="Text 7"/>
          <p:cNvSpPr/>
          <p:nvPr/>
        </p:nvSpPr>
        <p:spPr>
          <a:xfrm>
            <a:off x="757357" y="5653665"/>
            <a:ext cx="6293882" cy="4057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Which 'face' do you believe?</a:t>
            </a:r>
            <a:endParaRPr lang="en-US" sz="3200" dirty="0"/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6782" y="1839754"/>
            <a:ext cx="5550813" cy="5550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3453"/>
            <a:ext cx="645449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Cloud Computing </a:t>
            </a:r>
            <a:r>
              <a:rPr lang="en-US" sz="4450" b="1" i="1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Claims</a:t>
            </a:r>
            <a:endParaRPr lang="en-US" sz="4450" b="1" i="1" dirty="0"/>
          </a:p>
        </p:txBody>
      </p:sp>
      <p:sp>
        <p:nvSpPr>
          <p:cNvPr id="3" name="Text 1"/>
          <p:cNvSpPr/>
          <p:nvPr/>
        </p:nvSpPr>
        <p:spPr>
          <a:xfrm>
            <a:off x="1857256" y="27566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Storage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793790" y="3236834"/>
            <a:ext cx="3898702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Google Drive, iCloud, Dropbox</a:t>
            </a:r>
            <a:endParaRPr lang="en-US" sz="28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874" y="3246953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3479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Email</a:t>
            </a:r>
            <a:endParaRPr lang="en-US" sz="3200" dirty="0"/>
          </a:p>
        </p:txBody>
      </p:sp>
      <p:sp>
        <p:nvSpPr>
          <p:cNvPr id="8" name="Text 4"/>
          <p:cNvSpPr/>
          <p:nvPr/>
        </p:nvSpPr>
        <p:spPr>
          <a:xfrm>
            <a:off x="9937790" y="2828092"/>
            <a:ext cx="3898821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Gmail, Yahoo Mail</a:t>
            </a:r>
            <a:endParaRPr lang="en-US" sz="28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9169" y="2666524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10051256" y="3982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Social Media</a:t>
            </a:r>
            <a:endParaRPr lang="en-US" sz="3200" dirty="0"/>
          </a:p>
        </p:txBody>
      </p:sp>
      <p:sp>
        <p:nvSpPr>
          <p:cNvPr id="12" name="Text 6"/>
          <p:cNvSpPr/>
          <p:nvPr/>
        </p:nvSpPr>
        <p:spPr>
          <a:xfrm>
            <a:off x="10051256" y="4463177"/>
            <a:ext cx="3785354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Facebook, Instagram</a:t>
            </a:r>
            <a:endParaRPr lang="en-US" sz="28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43117" y="4186118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9937790" y="56180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Streaming</a:t>
            </a:r>
            <a:endParaRPr lang="en-US" sz="3200" dirty="0"/>
          </a:p>
        </p:txBody>
      </p:sp>
      <p:sp>
        <p:nvSpPr>
          <p:cNvPr id="16" name="Text 8"/>
          <p:cNvSpPr/>
          <p:nvPr/>
        </p:nvSpPr>
        <p:spPr>
          <a:xfrm>
            <a:off x="9937790" y="6108502"/>
            <a:ext cx="3898821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Netflix, Spotify</a:t>
            </a:r>
            <a:endParaRPr lang="en-US" sz="28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39169" y="5705713"/>
            <a:ext cx="339328" cy="424220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1857256" y="520922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Productivity</a:t>
            </a:r>
            <a:endParaRPr lang="en-US" sz="3200" dirty="0"/>
          </a:p>
        </p:txBody>
      </p:sp>
      <p:sp>
        <p:nvSpPr>
          <p:cNvPr id="20" name="Text 10"/>
          <p:cNvSpPr/>
          <p:nvPr/>
        </p:nvSpPr>
        <p:spPr>
          <a:xfrm>
            <a:off x="793790" y="5689402"/>
            <a:ext cx="3898702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Google Docs, Microsoft 365</a:t>
            </a:r>
            <a:endParaRPr lang="en-US" sz="2800" dirty="0"/>
          </a:p>
        </p:txBody>
      </p:sp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22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852874" y="5125283"/>
            <a:ext cx="339328" cy="424220"/>
          </a:xfrm>
          <a:prstGeom prst="rect">
            <a:avLst/>
          </a:prstGeom>
        </p:spPr>
      </p:pic>
      <p:sp>
        <p:nvSpPr>
          <p:cNvPr id="23" name="Text 11"/>
          <p:cNvSpPr/>
          <p:nvPr/>
        </p:nvSpPr>
        <p:spPr>
          <a:xfrm>
            <a:off x="860703" y="6913006"/>
            <a:ext cx="13042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478042"/>
            <a:ext cx="645616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Cloud Computing </a:t>
            </a:r>
            <a:r>
              <a:rPr lang="en-US" sz="4450" b="1" i="1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Reality</a:t>
            </a:r>
            <a:endParaRPr lang="en-US" sz="4450" b="1" i="1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268" y="2782133"/>
            <a:ext cx="4607362" cy="3714155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882360" y="2782133"/>
            <a:ext cx="6238754" cy="4012206"/>
          </a:xfrm>
          <a:prstGeom prst="roundRect">
            <a:avLst>
              <a:gd name="adj" fmla="val 3023"/>
            </a:avLst>
          </a:prstGeom>
          <a:solidFill>
            <a:srgbClr val="FCF2B5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4079" y="3168594"/>
            <a:ext cx="741410" cy="59317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087207" y="3065621"/>
            <a:ext cx="4351001" cy="27564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</a:t>
            </a:r>
            <a:r>
              <a:rPr lang="en-US" sz="2800" b="1" i="1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your </a:t>
            </a:r>
            <a:r>
              <a:rPr lang="en-US" sz="28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information exists on ANY computer that you do not own - you have lost control of your information… </a:t>
            </a:r>
            <a:br>
              <a:rPr lang="en-US" sz="28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</a:br>
            <a:br>
              <a:rPr lang="en-US" sz="28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</a:br>
            <a:r>
              <a:rPr lang="en-US" sz="28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… Despite what they might say!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33901"/>
            <a:ext cx="686669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Data Ownership Questions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299960" y="1896308"/>
            <a:ext cx="30480" cy="5599271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10087" y="213621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060049" y="189630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7145119" y="193881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5"/>
          <p:cNvSpPr/>
          <p:nvPr/>
        </p:nvSpPr>
        <p:spPr>
          <a:xfrm>
            <a:off x="3345894" y="197417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Personal Identifiers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93790" y="2464594"/>
            <a:ext cx="5387340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owns your name, email, fingerprint, DNA?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7539871" y="3497104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060049" y="325719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145119" y="329969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8449270" y="33350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Content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8449270" y="3825475"/>
            <a:ext cx="5294123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owns photos on social media or voice recordings?</a:t>
            </a:r>
            <a:endParaRPr lang="en-US" sz="2400" dirty="0"/>
          </a:p>
        </p:txBody>
      </p:sp>
      <p:sp>
        <p:nvSpPr>
          <p:cNvPr id="14" name="Shape 12"/>
          <p:cNvSpPr/>
          <p:nvPr/>
        </p:nvSpPr>
        <p:spPr>
          <a:xfrm>
            <a:off x="6410087" y="4670108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7060049" y="44301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145119" y="447270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7" name="Text 15"/>
          <p:cNvSpPr/>
          <p:nvPr/>
        </p:nvSpPr>
        <p:spPr>
          <a:xfrm>
            <a:off x="3345894" y="45080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Derived Data</a:t>
            </a:r>
            <a:endParaRPr lang="en-US" sz="3600" dirty="0"/>
          </a:p>
        </p:txBody>
      </p:sp>
      <p:sp>
        <p:nvSpPr>
          <p:cNvPr id="18" name="Text 16"/>
          <p:cNvSpPr/>
          <p:nvPr/>
        </p:nvSpPr>
        <p:spPr>
          <a:xfrm>
            <a:off x="428565" y="5116828"/>
            <a:ext cx="5752565" cy="73866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owns aggregated or anonymized versions of your data?</a:t>
            </a:r>
            <a:endParaRPr lang="en-US" sz="2400" dirty="0"/>
          </a:p>
        </p:txBody>
      </p:sp>
      <p:sp>
        <p:nvSpPr>
          <p:cNvPr id="19" name="Shape 17"/>
          <p:cNvSpPr/>
          <p:nvPr/>
        </p:nvSpPr>
        <p:spPr>
          <a:xfrm>
            <a:off x="7539871" y="584311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7060049" y="560320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145119" y="564570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2650" dirty="0"/>
          </a:p>
        </p:txBody>
      </p:sp>
      <p:sp>
        <p:nvSpPr>
          <p:cNvPr id="22" name="Text 20"/>
          <p:cNvSpPr/>
          <p:nvPr/>
        </p:nvSpPr>
        <p:spPr>
          <a:xfrm>
            <a:off x="8449270" y="56810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Transferred Data</a:t>
            </a:r>
            <a:endParaRPr lang="en-US" sz="3600" dirty="0"/>
          </a:p>
        </p:txBody>
      </p:sp>
      <p:sp>
        <p:nvSpPr>
          <p:cNvPr id="23" name="Text 21"/>
          <p:cNvSpPr/>
          <p:nvPr/>
        </p:nvSpPr>
        <p:spPr>
          <a:xfrm>
            <a:off x="8449270" y="6171485"/>
            <a:ext cx="5302612" cy="7386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 you retain any rights after your data is sold?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358</Words>
  <Application>Microsoft Office PowerPoint</Application>
  <PresentationFormat>Custom</PresentationFormat>
  <Paragraphs>88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Host Grotesk Medium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2025-07-10T20:41:30Z</dcterms:created>
  <dcterms:modified xsi:type="dcterms:W3CDTF">2025-07-11T17:33:42Z</dcterms:modified>
</cp:coreProperties>
</file>