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4630400" cy="8229600"/>
  <p:notesSz cx="8229600" cy="14630400"/>
  <p:embeddedFontLst>
    <p:embeddedFont>
      <p:font typeface="Host Grotesk Medium" panose="020B0604020202020204" charset="0"/>
      <p:regular r:id="rId13"/>
    </p:embeddedFont>
    <p:embeddedFont>
      <p:font typeface="Roboto" panose="02000000000000000000" pitchFamily="2" charset="0"/>
      <p:regular r:id="rId14"/>
      <p:bold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0"/>
  </p:normalViewPr>
  <p:slideViewPr>
    <p:cSldViewPr snapToGrid="0" snapToObjects="1">
      <p:cViewPr varScale="1">
        <p:scale>
          <a:sx n="70" d="100"/>
          <a:sy n="70" d="100"/>
        </p:scale>
        <p:origin x="62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4858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357080"/>
            <a:ext cx="7556421" cy="28351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Ethics in Technology</a:t>
            </a:r>
            <a:b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</a:b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Chapter 7:</a:t>
            </a:r>
            <a:b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</a:b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Technology in Personal and Social Life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5532358"/>
            <a:ext cx="755642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endParaRPr lang="en-US" sz="17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007394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Finding Balance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3056334"/>
            <a:ext cx="3664744" cy="1639610"/>
          </a:xfrm>
          <a:prstGeom prst="roundRect">
            <a:avLst>
              <a:gd name="adj" fmla="val 5810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028224" y="329076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Awareness</a:t>
            </a:r>
            <a:endParaRPr lang="en-US" sz="2800" dirty="0"/>
          </a:p>
        </p:txBody>
      </p:sp>
      <p:sp>
        <p:nvSpPr>
          <p:cNvPr id="6" name="Text 3"/>
          <p:cNvSpPr/>
          <p:nvPr/>
        </p:nvSpPr>
        <p:spPr>
          <a:xfrm>
            <a:off x="1028224" y="3752933"/>
            <a:ext cx="3195876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Recognize patterns in your digital life</a:t>
            </a:r>
            <a:endParaRPr lang="en-US" sz="2400" dirty="0"/>
          </a:p>
        </p:txBody>
      </p:sp>
      <p:sp>
        <p:nvSpPr>
          <p:cNvPr id="7" name="Shape 4"/>
          <p:cNvSpPr/>
          <p:nvPr/>
        </p:nvSpPr>
        <p:spPr>
          <a:xfrm>
            <a:off x="4685348" y="3056334"/>
            <a:ext cx="3664863" cy="1639610"/>
          </a:xfrm>
          <a:prstGeom prst="roundRect">
            <a:avLst>
              <a:gd name="adj" fmla="val 5810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4919782" y="329076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Intentionality</a:t>
            </a:r>
            <a:endParaRPr lang="en-US" sz="2800" dirty="0"/>
          </a:p>
        </p:txBody>
      </p:sp>
      <p:sp>
        <p:nvSpPr>
          <p:cNvPr id="9" name="Text 6"/>
          <p:cNvSpPr/>
          <p:nvPr/>
        </p:nvSpPr>
        <p:spPr>
          <a:xfrm>
            <a:off x="4919782" y="3752933"/>
            <a:ext cx="3195995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Choose tools that align with personal values</a:t>
            </a:r>
            <a:endParaRPr lang="en-US" sz="2400" dirty="0"/>
          </a:p>
        </p:txBody>
      </p:sp>
      <p:sp>
        <p:nvSpPr>
          <p:cNvPr id="10" name="Shape 7"/>
          <p:cNvSpPr/>
          <p:nvPr/>
        </p:nvSpPr>
        <p:spPr>
          <a:xfrm>
            <a:off x="793790" y="4922758"/>
            <a:ext cx="7556421" cy="1299448"/>
          </a:xfrm>
          <a:prstGeom prst="roundRect">
            <a:avLst>
              <a:gd name="adj" fmla="val 7331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1028224" y="515719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Boundaries</a:t>
            </a:r>
            <a:endParaRPr lang="en-US" sz="2800" dirty="0"/>
          </a:p>
        </p:txBody>
      </p:sp>
      <p:sp>
        <p:nvSpPr>
          <p:cNvPr id="12" name="Text 9"/>
          <p:cNvSpPr/>
          <p:nvPr/>
        </p:nvSpPr>
        <p:spPr>
          <a:xfrm>
            <a:off x="1028224" y="5657040"/>
            <a:ext cx="7087553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Set screen time limits, create tech-free zones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791533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Digital Relationships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2840474"/>
            <a:ext cx="7556421" cy="1685330"/>
          </a:xfrm>
          <a:prstGeom prst="roundRect">
            <a:avLst>
              <a:gd name="adj" fmla="val 5653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051084" y="309776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Beyond Boundaries</a:t>
            </a:r>
            <a:endParaRPr lang="en-US" sz="3200" dirty="0"/>
          </a:p>
        </p:txBody>
      </p:sp>
      <p:sp>
        <p:nvSpPr>
          <p:cNvPr id="6" name="Text 3"/>
          <p:cNvSpPr/>
          <p:nvPr/>
        </p:nvSpPr>
        <p:spPr>
          <a:xfrm>
            <a:off x="1051084" y="3588187"/>
            <a:ext cx="7041832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Connections formed through digital channels, transcending geography</a:t>
            </a:r>
            <a:endParaRPr lang="en-US" sz="2400" dirty="0"/>
          </a:p>
        </p:txBody>
      </p:sp>
      <p:sp>
        <p:nvSpPr>
          <p:cNvPr id="7" name="Shape 4"/>
          <p:cNvSpPr/>
          <p:nvPr/>
        </p:nvSpPr>
        <p:spPr>
          <a:xfrm>
            <a:off x="793790" y="4752618"/>
            <a:ext cx="7556421" cy="1685330"/>
          </a:xfrm>
          <a:prstGeom prst="roundRect">
            <a:avLst>
              <a:gd name="adj" fmla="val 5653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1051084" y="500991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Depth vs. Illusion</a:t>
            </a:r>
            <a:endParaRPr lang="en-US" sz="3200" dirty="0"/>
          </a:p>
        </p:txBody>
      </p:sp>
      <p:sp>
        <p:nvSpPr>
          <p:cNvPr id="9" name="Text 6"/>
          <p:cNvSpPr/>
          <p:nvPr/>
        </p:nvSpPr>
        <p:spPr>
          <a:xfrm>
            <a:off x="1051084" y="5500330"/>
            <a:ext cx="7041832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Can foster intimacy but blur lines between genuine connection and curated personas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1638" y="566976"/>
            <a:ext cx="5155168" cy="6443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0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Online Dating</a:t>
            </a:r>
            <a:endParaRPr lang="en-US" sz="4050" dirty="0"/>
          </a:p>
        </p:txBody>
      </p:sp>
      <p:sp>
        <p:nvSpPr>
          <p:cNvPr id="3" name="Text 1"/>
          <p:cNvSpPr/>
          <p:nvPr/>
        </p:nvSpPr>
        <p:spPr>
          <a:xfrm>
            <a:off x="721639" y="1706046"/>
            <a:ext cx="6334481" cy="86177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Seeking partners via platforms that facilitate: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714018" y="3298453"/>
            <a:ext cx="6342102" cy="309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Curated profiles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714018" y="3788790"/>
            <a:ext cx="6342102" cy="309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Compatibility algorithms</a:t>
            </a:r>
            <a:endParaRPr lang="en-US" sz="2800" dirty="0"/>
          </a:p>
        </p:txBody>
      </p:sp>
      <p:sp>
        <p:nvSpPr>
          <p:cNvPr id="6" name="Text 4"/>
          <p:cNvSpPr/>
          <p:nvPr/>
        </p:nvSpPr>
        <p:spPr>
          <a:xfrm>
            <a:off x="714018" y="4279126"/>
            <a:ext cx="6342102" cy="309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Connections beyond traditional circles</a:t>
            </a:r>
            <a:endParaRPr lang="en-US" sz="2800" dirty="0"/>
          </a:p>
        </p:txBody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4280" y="1752481"/>
            <a:ext cx="6342102" cy="63421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267783"/>
            <a:ext cx="649819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Online Dating Challenges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3430191"/>
            <a:ext cx="4347567" cy="90725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020604" y="456426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Algorithmic Bias</a:t>
            </a:r>
            <a:endParaRPr lang="en-US" sz="3200" dirty="0"/>
          </a:p>
        </p:txBody>
      </p:sp>
      <p:sp>
        <p:nvSpPr>
          <p:cNvPr id="5" name="Text 2"/>
          <p:cNvSpPr/>
          <p:nvPr/>
        </p:nvSpPr>
        <p:spPr>
          <a:xfrm>
            <a:off x="1020604" y="5054679"/>
            <a:ext cx="3893939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Reinforcing stereotypes, limiting diversity</a:t>
            </a:r>
            <a:endParaRPr lang="en-US" sz="24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1357" y="3430191"/>
            <a:ext cx="4347567" cy="907256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368171" y="456426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Privacy Concerns</a:t>
            </a:r>
            <a:endParaRPr lang="en-US" sz="3200" dirty="0"/>
          </a:p>
        </p:txBody>
      </p:sp>
      <p:sp>
        <p:nvSpPr>
          <p:cNvPr id="8" name="Text 4"/>
          <p:cNvSpPr/>
          <p:nvPr/>
        </p:nvSpPr>
        <p:spPr>
          <a:xfrm>
            <a:off x="5368171" y="5054679"/>
            <a:ext cx="3893939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Aggressive data collection, selling personal information</a:t>
            </a:r>
            <a:endParaRPr lang="en-US" sz="24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88924" y="3430191"/>
            <a:ext cx="4347567" cy="907256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715738" y="456426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Deceptive Practices</a:t>
            </a:r>
            <a:endParaRPr lang="en-US" sz="3200" dirty="0"/>
          </a:p>
        </p:txBody>
      </p:sp>
      <p:sp>
        <p:nvSpPr>
          <p:cNvPr id="11" name="Text 6"/>
          <p:cNvSpPr/>
          <p:nvPr/>
        </p:nvSpPr>
        <p:spPr>
          <a:xfrm>
            <a:off x="9715738" y="5054679"/>
            <a:ext cx="3893939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Catfishing, fraudulent schemes, fake profiles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953453"/>
            <a:ext cx="5919788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Personal Data Tracking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1857256" y="267164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36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Direct Data</a:t>
            </a:r>
            <a:endParaRPr lang="en-US" sz="3600" dirty="0"/>
          </a:p>
        </p:txBody>
      </p:sp>
      <p:sp>
        <p:nvSpPr>
          <p:cNvPr id="4" name="Text 2"/>
          <p:cNvSpPr/>
          <p:nvPr/>
        </p:nvSpPr>
        <p:spPr>
          <a:xfrm>
            <a:off x="793790" y="3147894"/>
            <a:ext cx="3898702" cy="125896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buNone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Names, emails, phone numbers, purchase history</a:t>
            </a:r>
            <a:endParaRPr lang="en-US" sz="280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2115860"/>
            <a:ext cx="4564975" cy="4564975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5633" y="3056334"/>
            <a:ext cx="339328" cy="42422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937790" y="284178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6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Location</a:t>
            </a:r>
            <a:endParaRPr lang="en-US" sz="3600" dirty="0"/>
          </a:p>
        </p:txBody>
      </p:sp>
      <p:sp>
        <p:nvSpPr>
          <p:cNvPr id="8" name="Text 4"/>
          <p:cNvSpPr/>
          <p:nvPr/>
        </p:nvSpPr>
        <p:spPr>
          <a:xfrm>
            <a:off x="9937790" y="3318034"/>
            <a:ext cx="3986554" cy="9761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GPS tracking, frequented places</a:t>
            </a:r>
            <a:endParaRPr lang="en-US" sz="28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653" y="2115860"/>
            <a:ext cx="4564975" cy="4564975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5201" y="3056334"/>
            <a:ext cx="339328" cy="42422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937790" y="529435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6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Browsing</a:t>
            </a:r>
            <a:endParaRPr lang="en-US" sz="3600" dirty="0"/>
          </a:p>
        </p:txBody>
      </p:sp>
      <p:sp>
        <p:nvSpPr>
          <p:cNvPr id="12" name="Text 6"/>
          <p:cNvSpPr/>
          <p:nvPr/>
        </p:nvSpPr>
        <p:spPr>
          <a:xfrm>
            <a:off x="9937790" y="5784770"/>
            <a:ext cx="3986554" cy="10243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Websites visited, search history</a:t>
            </a:r>
            <a:endParaRPr lang="en-US" sz="280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2653" y="2115860"/>
            <a:ext cx="4564975" cy="4564975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75201" y="5315903"/>
            <a:ext cx="339328" cy="424220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1857256" y="529435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36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Device Data</a:t>
            </a:r>
            <a:endParaRPr lang="en-US" sz="3600" dirty="0"/>
          </a:p>
        </p:txBody>
      </p:sp>
      <p:sp>
        <p:nvSpPr>
          <p:cNvPr id="16" name="Text 8"/>
          <p:cNvSpPr/>
          <p:nvPr/>
        </p:nvSpPr>
        <p:spPr>
          <a:xfrm>
            <a:off x="793790" y="5770603"/>
            <a:ext cx="3898702" cy="9102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6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Fingerprints, app usage, metadata</a:t>
            </a:r>
            <a:endParaRPr lang="en-US" sz="2800" dirty="0"/>
          </a:p>
        </p:txBody>
      </p:sp>
      <p:pic>
        <p:nvPicPr>
          <p:cNvPr id="17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32653" y="2115860"/>
            <a:ext cx="4564975" cy="4564975"/>
          </a:xfrm>
          <a:prstGeom prst="rect">
            <a:avLst/>
          </a:prstGeom>
        </p:spPr>
      </p:pic>
      <p:pic>
        <p:nvPicPr>
          <p:cNvPr id="18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15633" y="5315903"/>
            <a:ext cx="339328" cy="424220"/>
          </a:xfrm>
          <a:prstGeom prst="rect">
            <a:avLst/>
          </a:prstGeom>
        </p:spPr>
      </p:pic>
      <p:sp>
        <p:nvSpPr>
          <p:cNvPr id="19" name="Text 9"/>
          <p:cNvSpPr/>
          <p:nvPr/>
        </p:nvSpPr>
        <p:spPr>
          <a:xfrm>
            <a:off x="793790" y="7230685"/>
            <a:ext cx="13042821" cy="3376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In big-data, there's </a:t>
            </a:r>
            <a:r>
              <a:rPr lang="en-US" sz="2800" b="1" i="1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no such thing </a:t>
            </a: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as "TMI"</a:t>
            </a:r>
            <a:endParaRPr lang="en-US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3250168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The Invisible Profile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4299109"/>
            <a:ext cx="7556421" cy="170815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2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Companies infer habits, preferences, health status, social circles, and political leanings from aggregated data</a:t>
            </a:r>
            <a:endParaRPr lang="en-US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9769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89" y="3437705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Digital Minimalism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89" y="4951413"/>
            <a:ext cx="6662219" cy="38401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The Response</a:t>
            </a:r>
            <a:endParaRPr lang="en-US" sz="3200" dirty="0"/>
          </a:p>
        </p:txBody>
      </p:sp>
      <p:sp>
        <p:nvSpPr>
          <p:cNvPr id="5" name="Text 2"/>
          <p:cNvSpPr/>
          <p:nvPr/>
        </p:nvSpPr>
        <p:spPr>
          <a:xfrm>
            <a:off x="793788" y="5532557"/>
            <a:ext cx="6662219" cy="6924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Intentional technology use to restore balance and focus</a:t>
            </a:r>
            <a:endParaRPr lang="en-US" sz="2400" dirty="0"/>
          </a:p>
        </p:txBody>
      </p:sp>
      <p:sp>
        <p:nvSpPr>
          <p:cNvPr id="6" name="Text 3"/>
          <p:cNvSpPr/>
          <p:nvPr/>
        </p:nvSpPr>
        <p:spPr>
          <a:xfrm>
            <a:off x="793789" y="6483549"/>
            <a:ext cx="6521410" cy="6924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Not rejection, but curation of digital environment</a:t>
            </a:r>
            <a:endParaRPr lang="en-US" sz="2400" dirty="0"/>
          </a:p>
        </p:txBody>
      </p:sp>
      <p:sp>
        <p:nvSpPr>
          <p:cNvPr id="7" name="Text 4"/>
          <p:cNvSpPr/>
          <p:nvPr/>
        </p:nvSpPr>
        <p:spPr>
          <a:xfrm>
            <a:off x="7599520" y="4951413"/>
            <a:ext cx="5259952" cy="38401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The Reality</a:t>
            </a:r>
            <a:endParaRPr lang="en-US" sz="3200" dirty="0"/>
          </a:p>
        </p:txBody>
      </p:sp>
      <p:sp>
        <p:nvSpPr>
          <p:cNvPr id="8" name="Text 5"/>
          <p:cNvSpPr/>
          <p:nvPr/>
        </p:nvSpPr>
        <p:spPr>
          <a:xfrm>
            <a:off x="7599520" y="5532557"/>
            <a:ext cx="4434400" cy="6924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Complete "opting out" rarely possible</a:t>
            </a:r>
            <a:endParaRPr lang="en-US" sz="2400" dirty="0"/>
          </a:p>
        </p:txBody>
      </p:sp>
      <p:sp>
        <p:nvSpPr>
          <p:cNvPr id="9" name="Text 6"/>
          <p:cNvSpPr/>
          <p:nvPr/>
        </p:nvSpPr>
        <p:spPr>
          <a:xfrm>
            <a:off x="7599519" y="6472465"/>
            <a:ext cx="5989158" cy="6924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Balance between engagement and well-being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366010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Technology Addiction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3838099"/>
            <a:ext cx="4196358" cy="121920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1688" y="3528417"/>
            <a:ext cx="680442" cy="68044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755761" y="3698557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100" dirty="0">
                <a:solidFill>
                  <a:srgbClr val="000000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1</a:t>
            </a:r>
            <a:endParaRPr lang="en-US" sz="2100" dirty="0"/>
          </a:p>
        </p:txBody>
      </p:sp>
      <p:sp>
        <p:nvSpPr>
          <p:cNvPr id="6" name="Text 2"/>
          <p:cNvSpPr/>
          <p:nvPr/>
        </p:nvSpPr>
        <p:spPr>
          <a:xfrm>
            <a:off x="1051084" y="443555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Behavioral Disorder</a:t>
            </a:r>
            <a:endParaRPr lang="en-US" sz="2400" dirty="0"/>
          </a:p>
        </p:txBody>
      </p:sp>
      <p:sp>
        <p:nvSpPr>
          <p:cNvPr id="7" name="Text 3"/>
          <p:cNvSpPr/>
          <p:nvPr/>
        </p:nvSpPr>
        <p:spPr>
          <a:xfrm>
            <a:off x="1051084" y="4925973"/>
            <a:ext cx="3681770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Compulsive engagement with devices, often denied by users</a:t>
            </a:r>
            <a:endParaRPr lang="en-US" sz="200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6962" y="3838099"/>
            <a:ext cx="4196358" cy="121920"/>
          </a:xfrm>
          <a:prstGeom prst="rect">
            <a:avLst/>
          </a:prstGeom>
        </p:spPr>
      </p:pic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4860" y="3528417"/>
            <a:ext cx="680442" cy="680442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7178933" y="3698557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100" dirty="0">
                <a:solidFill>
                  <a:srgbClr val="000000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2</a:t>
            </a:r>
            <a:endParaRPr lang="en-US" sz="2100" dirty="0"/>
          </a:p>
        </p:txBody>
      </p:sp>
      <p:sp>
        <p:nvSpPr>
          <p:cNvPr id="11" name="Text 5"/>
          <p:cNvSpPr/>
          <p:nvPr/>
        </p:nvSpPr>
        <p:spPr>
          <a:xfrm>
            <a:off x="5474256" y="4435554"/>
            <a:ext cx="3374708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Designed for Dependency</a:t>
            </a:r>
            <a:endParaRPr lang="en-US" sz="2400" dirty="0"/>
          </a:p>
        </p:txBody>
      </p:sp>
      <p:sp>
        <p:nvSpPr>
          <p:cNvPr id="12" name="Text 6"/>
          <p:cNvSpPr/>
          <p:nvPr/>
        </p:nvSpPr>
        <p:spPr>
          <a:xfrm>
            <a:off x="5474256" y="4925973"/>
            <a:ext cx="3681770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Variable rewards, endless scrolling, push notifications</a:t>
            </a:r>
            <a:endParaRPr lang="en-US" sz="200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0133" y="3838099"/>
            <a:ext cx="4196358" cy="121920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98032" y="3528417"/>
            <a:ext cx="680442" cy="680442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11602105" y="3698557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100" dirty="0">
                <a:solidFill>
                  <a:srgbClr val="000000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3</a:t>
            </a:r>
            <a:endParaRPr lang="en-US" sz="2100" dirty="0"/>
          </a:p>
        </p:txBody>
      </p:sp>
      <p:sp>
        <p:nvSpPr>
          <p:cNvPr id="16" name="Text 8"/>
          <p:cNvSpPr/>
          <p:nvPr/>
        </p:nvSpPr>
        <p:spPr>
          <a:xfrm>
            <a:off x="9897427" y="443555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Legal Challenges</a:t>
            </a:r>
            <a:endParaRPr lang="en-US" sz="2400" dirty="0"/>
          </a:p>
        </p:txBody>
      </p:sp>
      <p:sp>
        <p:nvSpPr>
          <p:cNvPr id="17" name="Text 9"/>
          <p:cNvSpPr/>
          <p:nvPr/>
        </p:nvSpPr>
        <p:spPr>
          <a:xfrm>
            <a:off x="9897427" y="4925973"/>
            <a:ext cx="3681770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Lawsuits against platforms for intentionally addictive design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3250168"/>
            <a:ext cx="7269242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i="1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Engineered</a:t>
            </a: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 for Engagement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4299109"/>
            <a:ext cx="7556421" cy="152295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32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Features like endless scrolling and algorithmic feeds maximize screen time and advertising revenue</a:t>
            </a:r>
            <a:endParaRPr lang="en-US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275</Words>
  <Application>Microsoft Office PowerPoint</Application>
  <PresentationFormat>Custom</PresentationFormat>
  <Paragraphs>66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Roboto</vt:lpstr>
      <vt:lpstr>Host Grotesk Medium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Ed Weber</cp:lastModifiedBy>
  <cp:revision>3</cp:revision>
  <dcterms:created xsi:type="dcterms:W3CDTF">2025-07-10T20:08:59Z</dcterms:created>
  <dcterms:modified xsi:type="dcterms:W3CDTF">2025-07-11T17:33:10Z</dcterms:modified>
</cp:coreProperties>
</file>