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896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 Chapter 6: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Technology, Justice, and Social Equity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6778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Bridging the Divide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30191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Collaboration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1020604" y="5054679"/>
            <a:ext cx="389393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Government, private sector, communities</a:t>
            </a:r>
            <a:endParaRPr lang="en-US" sz="24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430191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Sustainability</a:t>
            </a:r>
            <a:endParaRPr lang="en-US" sz="3200" dirty="0"/>
          </a:p>
        </p:txBody>
      </p:sp>
      <p:sp>
        <p:nvSpPr>
          <p:cNvPr id="8" name="Text 4"/>
          <p:cNvSpPr/>
          <p:nvPr/>
        </p:nvSpPr>
        <p:spPr>
          <a:xfrm>
            <a:off x="5368171" y="5054679"/>
            <a:ext cx="4120753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Environmental and social impacts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430191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56426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Equity</a:t>
            </a:r>
            <a:endParaRPr lang="en-US" sz="3200" dirty="0"/>
          </a:p>
        </p:txBody>
      </p:sp>
      <p:sp>
        <p:nvSpPr>
          <p:cNvPr id="11" name="Text 6"/>
          <p:cNvSpPr/>
          <p:nvPr/>
        </p:nvSpPr>
        <p:spPr>
          <a:xfrm>
            <a:off x="9715738" y="5054679"/>
            <a:ext cx="4120753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Full and fair participation for all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13169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 in Education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3180636"/>
            <a:ext cx="7556421" cy="1345168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37484" y="34379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Opportunities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6537484" y="3928348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Digital textbooks, online learning, virtual classrooms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6280190" y="4752618"/>
            <a:ext cx="7556421" cy="1345168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537484" y="500991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Challenges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6537484" y="5500330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Unequal access, privacy concerns, algorithmic bias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3050977"/>
            <a:ext cx="734008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Healthcare Access and Tech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4213384"/>
            <a:ext cx="566976" cy="56697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644253" y="43480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Telemedicine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1644253" y="4838462"/>
            <a:ext cx="330815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Increases rural access</a:t>
            </a:r>
            <a:endParaRPr lang="en-US" sz="2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4213384"/>
            <a:ext cx="566976" cy="56697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086356" y="43480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Electronic Records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6086356" y="4838462"/>
            <a:ext cx="330815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Streamlines patient care</a:t>
            </a:r>
            <a:endParaRPr lang="en-US" sz="2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4213384"/>
            <a:ext cx="566976" cy="56697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528459" y="43480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Concerns</a:t>
            </a:r>
            <a:endParaRPr lang="en-US" sz="2800" dirty="0"/>
          </a:p>
        </p:txBody>
      </p:sp>
      <p:sp>
        <p:nvSpPr>
          <p:cNvPr id="11" name="Text 6"/>
          <p:cNvSpPr/>
          <p:nvPr/>
        </p:nvSpPr>
        <p:spPr>
          <a:xfrm>
            <a:off x="10528459" y="4838462"/>
            <a:ext cx="330815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Privacy, bias, digital skills gap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 for Accessibility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1638" y="1706047"/>
            <a:ext cx="6200023" cy="7789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Assistive technologies empower those with disabilities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21638" y="2982685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Screen readers</a:t>
            </a:r>
            <a:endParaRPr lang="en-US" sz="2800" dirty="0"/>
          </a:p>
        </p:txBody>
      </p:sp>
      <p:sp>
        <p:nvSpPr>
          <p:cNvPr id="5" name="Text 3"/>
          <p:cNvSpPr/>
          <p:nvPr/>
        </p:nvSpPr>
        <p:spPr>
          <a:xfrm>
            <a:off x="721638" y="3735346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Voice recognition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721638" y="4477122"/>
            <a:ext cx="6342102" cy="3865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Adaptive hardware</a:t>
            </a:r>
            <a:endParaRPr lang="en-US" sz="280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280" y="1752481"/>
            <a:ext cx="6342102" cy="63421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8695" y="1223124"/>
            <a:ext cx="7367260" cy="558300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768203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Maslow's Hierarchy and Technology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525923"/>
            <a:ext cx="6444072" cy="34624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Technology </a:t>
            </a:r>
            <a:r>
              <a:rPr lang="en-US" sz="2400" b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could</a:t>
            </a: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fulfill </a:t>
            </a:r>
            <a:r>
              <a:rPr lang="en-US" sz="2400" b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all</a:t>
            </a: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basic needs </a:t>
            </a:r>
            <a:r>
              <a:rPr lang="en-US" sz="2400" b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globally</a:t>
            </a:r>
            <a:endParaRPr lang="en-US" sz="2400" b="1" dirty="0"/>
          </a:p>
        </p:txBody>
      </p:sp>
      <p:sp>
        <p:nvSpPr>
          <p:cNvPr id="5" name="Text 2"/>
          <p:cNvSpPr/>
          <p:nvPr/>
        </p:nvSpPr>
        <p:spPr>
          <a:xfrm>
            <a:off x="793790" y="5121235"/>
            <a:ext cx="5664883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Socioeconomic systems — </a:t>
            </a:r>
            <a:r>
              <a:rPr lang="en-US" sz="2400" b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not the tech </a:t>
            </a: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— prevents this from becoming reality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25361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Digital Divide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93790" y="3416022"/>
            <a:ext cx="6407944" cy="868918"/>
          </a:xfrm>
          <a:prstGeom prst="roundRect">
            <a:avLst>
              <a:gd name="adj" fmla="val 16837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10" y="3416022"/>
            <a:ext cx="121920" cy="868918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142524" y="36733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Income</a:t>
            </a:r>
            <a:endParaRPr lang="en-US" sz="3200" dirty="0"/>
          </a:p>
        </p:txBody>
      </p:sp>
      <p:sp>
        <p:nvSpPr>
          <p:cNvPr id="6" name="Shape 3"/>
          <p:cNvSpPr/>
          <p:nvPr/>
        </p:nvSpPr>
        <p:spPr>
          <a:xfrm>
            <a:off x="7428548" y="3416022"/>
            <a:ext cx="6408063" cy="868918"/>
          </a:xfrm>
          <a:prstGeom prst="roundRect">
            <a:avLst>
              <a:gd name="adj" fmla="val 16837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067" y="3416022"/>
            <a:ext cx="121920" cy="86891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7777282" y="36733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Geography</a:t>
            </a:r>
            <a:endParaRPr lang="en-US" sz="3200" dirty="0"/>
          </a:p>
        </p:txBody>
      </p:sp>
      <p:sp>
        <p:nvSpPr>
          <p:cNvPr id="9" name="Shape 5"/>
          <p:cNvSpPr/>
          <p:nvPr/>
        </p:nvSpPr>
        <p:spPr>
          <a:xfrm>
            <a:off x="793790" y="4511754"/>
            <a:ext cx="6407944" cy="868918"/>
          </a:xfrm>
          <a:prstGeom prst="roundRect">
            <a:avLst>
              <a:gd name="adj" fmla="val 16837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310" y="4511754"/>
            <a:ext cx="121920" cy="868918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1142524" y="47690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Age</a:t>
            </a:r>
            <a:endParaRPr lang="en-US" sz="3200" dirty="0"/>
          </a:p>
        </p:txBody>
      </p:sp>
      <p:sp>
        <p:nvSpPr>
          <p:cNvPr id="12" name="Shape 7"/>
          <p:cNvSpPr/>
          <p:nvPr/>
        </p:nvSpPr>
        <p:spPr>
          <a:xfrm>
            <a:off x="7428548" y="4511754"/>
            <a:ext cx="6408063" cy="868918"/>
          </a:xfrm>
          <a:prstGeom prst="roundRect">
            <a:avLst>
              <a:gd name="adj" fmla="val 16837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067" y="4511754"/>
            <a:ext cx="121920" cy="868918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7777282" y="476904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Ability</a:t>
            </a:r>
            <a:endParaRPr lang="en-US" sz="3200" dirty="0"/>
          </a:p>
        </p:txBody>
      </p:sp>
      <p:sp>
        <p:nvSpPr>
          <p:cNvPr id="15" name="Text 9"/>
          <p:cNvSpPr/>
          <p:nvPr/>
        </p:nvSpPr>
        <p:spPr>
          <a:xfrm>
            <a:off x="793790" y="5890468"/>
            <a:ext cx="13042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Not just hardware — also affordability, skills, content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824877"/>
            <a:ext cx="709291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Case Study: Cashless Store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873818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NY store owner goes cashless after robberies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793790" y="4469130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NY law: illegal to refuse cash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793790" y="5064443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Cash states: "all debts, public and private"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32040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Multiple Perspectives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299960" y="2482810"/>
            <a:ext cx="30480" cy="4426268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10087" y="272272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060049" y="248281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7145119" y="252531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7" name="Text 5"/>
          <p:cNvSpPr/>
          <p:nvPr/>
        </p:nvSpPr>
        <p:spPr>
          <a:xfrm>
            <a:off x="3345894" y="256067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Store Owner</a:t>
            </a:r>
            <a:endParaRPr lang="en-US" sz="3200" dirty="0"/>
          </a:p>
        </p:txBody>
      </p:sp>
      <p:sp>
        <p:nvSpPr>
          <p:cNvPr id="8" name="Text 6"/>
          <p:cNvSpPr/>
          <p:nvPr/>
        </p:nvSpPr>
        <p:spPr>
          <a:xfrm>
            <a:off x="1377386" y="2915007"/>
            <a:ext cx="4803743" cy="69249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Safety concerns, tech solution, worker protection</a:t>
            </a:r>
            <a:endParaRPr lang="en-US" sz="2400" dirty="0"/>
          </a:p>
        </p:txBody>
      </p:sp>
      <p:sp>
        <p:nvSpPr>
          <p:cNvPr id="9" name="Shape 7"/>
          <p:cNvSpPr/>
          <p:nvPr/>
        </p:nvSpPr>
        <p:spPr>
          <a:xfrm>
            <a:off x="7539871" y="4083606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060049" y="3843695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145119" y="3886200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2" name="Text 10"/>
          <p:cNvSpPr/>
          <p:nvPr/>
        </p:nvSpPr>
        <p:spPr>
          <a:xfrm>
            <a:off x="8449270" y="392156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Bank</a:t>
            </a:r>
            <a:endParaRPr lang="en-US" sz="3200" dirty="0"/>
          </a:p>
        </p:txBody>
      </p:sp>
      <p:sp>
        <p:nvSpPr>
          <p:cNvPr id="13" name="Text 11"/>
          <p:cNvSpPr/>
          <p:nvPr/>
        </p:nvSpPr>
        <p:spPr>
          <a:xfrm>
            <a:off x="8449270" y="4411980"/>
            <a:ext cx="538734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Minimum balances, record profits, deflecting responsibility</a:t>
            </a:r>
            <a:endParaRPr lang="en-US" sz="2400" dirty="0"/>
          </a:p>
        </p:txBody>
      </p:sp>
      <p:sp>
        <p:nvSpPr>
          <p:cNvPr id="14" name="Shape 12"/>
          <p:cNvSpPr/>
          <p:nvPr/>
        </p:nvSpPr>
        <p:spPr>
          <a:xfrm>
            <a:off x="6410087" y="525660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7060049" y="501669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145119" y="5059204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7" name="Text 15"/>
          <p:cNvSpPr/>
          <p:nvPr/>
        </p:nvSpPr>
        <p:spPr>
          <a:xfrm>
            <a:off x="3345894" y="509456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Customer</a:t>
            </a:r>
            <a:endParaRPr lang="en-US" sz="3200" dirty="0"/>
          </a:p>
        </p:txBody>
      </p:sp>
      <p:sp>
        <p:nvSpPr>
          <p:cNvPr id="18" name="Text 16"/>
          <p:cNvSpPr/>
          <p:nvPr/>
        </p:nvSpPr>
        <p:spPr>
          <a:xfrm>
            <a:off x="793790" y="5584984"/>
            <a:ext cx="5387340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Cash-only income, no bank account, basic survival needs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46340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Real Problem: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3512344"/>
            <a:ext cx="8280762" cy="9782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7700"/>
              </a:lnSpc>
              <a:buNone/>
            </a:pPr>
            <a:r>
              <a:rPr lang="en-US" sz="61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HINT: It’s NOT the tech</a:t>
            </a:r>
            <a:endParaRPr lang="en-US" sz="6150" dirty="0"/>
          </a:p>
        </p:txBody>
      </p:sp>
      <p:sp>
        <p:nvSpPr>
          <p:cNvPr id="5" name="Text 2"/>
          <p:cNvSpPr/>
          <p:nvPr/>
        </p:nvSpPr>
        <p:spPr>
          <a:xfrm>
            <a:off x="793790" y="4830723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Socioeconomic and legal systems haven't kept pace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793790" y="5426035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Status quo perpetuates the divides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231</Words>
  <Application>Microsoft Office PowerPoint</Application>
  <PresentationFormat>Custom</PresentationFormat>
  <Paragraphs>62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Roboto</vt:lpstr>
      <vt:lpstr>Host Grotesk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2025-07-10T19:53:27Z</dcterms:created>
  <dcterms:modified xsi:type="dcterms:W3CDTF">2025-07-11T17:32:36Z</dcterms:modified>
</cp:coreProperties>
</file>