
<file path=[Content_Types].xml><?xml version="1.0" encoding="utf-8"?>
<Types xmlns="http://schemas.openxmlformats.org/package/2006/content-types">
  <Default Extension="fntdata" ContentType="application/x-fontdata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autoCompressPictures="0">
  <p:sldMasterIdLst>
    <p:sldMasterId id="2147483648" r:id="rId1"/>
  </p:sldMasterIdLst>
  <p:notesMasterIdLst>
    <p:notesMasterId r:id="rId12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14630400" cy="8229600"/>
  <p:notesSz cx="8229600" cy="14630400"/>
  <p:embeddedFontLst>
    <p:embeddedFont>
      <p:font typeface="Host Grotesk Medium" panose="020B0604020202020204" charset="0"/>
      <p:regular r:id="rId13"/>
    </p:embeddedFont>
    <p:embeddedFont>
      <p:font typeface="Roboto" panose="02000000000000000000" pitchFamily="2" charset="0"/>
      <p:regular r:id="rId14"/>
      <p:bold r:id="rId15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10"/>
  </p:normalViewPr>
  <p:slideViewPr>
    <p:cSldViewPr snapToGrid="0" snapToObjects="1">
      <p:cViewPr varScale="1">
        <p:scale>
          <a:sx n="70" d="100"/>
          <a:sy n="70" d="100"/>
        </p:scale>
        <p:origin x="629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1.fntdata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font" Target="fonts/font3.fntdata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2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209655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9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C7E0E7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AF9F5"/>
          </a:solidFill>
          <a:ln/>
        </p:spPr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0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C7E0E7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AF9F5"/>
          </a:solidFill>
          <a:ln/>
        </p:spPr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C7E0E7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AF9F5"/>
          </a:solidFill>
          <a:ln/>
        </p:spPr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2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C7E0E7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AF9F5"/>
          </a:solidFill>
          <a:ln/>
        </p:spPr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3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C7E0E7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AF9F5"/>
          </a:solidFill>
          <a:ln/>
        </p:spPr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4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C7E0E7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AF9F5"/>
          </a:solidFill>
          <a:ln/>
        </p:spPr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5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C7E0E7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AF9F5"/>
          </a:solidFill>
          <a:ln/>
        </p:spPr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6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C7E0E7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AF9F5"/>
          </a:solidFill>
          <a:ln/>
        </p:spPr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7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C7E0E7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AF9F5"/>
          </a:solidFill>
          <a:ln/>
        </p:spPr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8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C7E0E7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AF9F5"/>
          </a:solidFill>
          <a:ln/>
        </p:spPr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10" Type="http://schemas.openxmlformats.org/officeDocument/2006/relationships/image" Target="../media/image16.png"/><Relationship Id="rId4" Type="http://schemas.openxmlformats.org/officeDocument/2006/relationships/image" Target="../media/image10.png"/><Relationship Id="rId9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69680" y="0"/>
            <a:ext cx="576072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793790" y="2357080"/>
            <a:ext cx="7556421" cy="2835116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5550"/>
              </a:lnSpc>
              <a:buNone/>
            </a:pPr>
            <a:r>
              <a:rPr lang="en-US" sz="4450" dirty="0">
                <a:solidFill>
                  <a:srgbClr val="2E3C4E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Ethics in Technology Chapter 5:</a:t>
            </a:r>
            <a:br>
              <a:rPr lang="en-US" sz="4450" dirty="0">
                <a:solidFill>
                  <a:srgbClr val="2E3C4E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</a:br>
            <a:r>
              <a:rPr lang="en-US" sz="4450" dirty="0">
                <a:solidFill>
                  <a:srgbClr val="2E3C4E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Cybersecurity, Hacking, and Digital Identity</a:t>
            </a:r>
            <a:endParaRPr lang="en-US" sz="445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zoom/>
      </p:transition>
    </mc:Choice>
    <mc:Fallback xmlns="">
      <p:transition spd="slow">
        <p:zoom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4630400" cy="228219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608528" y="2653308"/>
            <a:ext cx="4427458" cy="5432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4250"/>
              </a:lnSpc>
              <a:buNone/>
            </a:pPr>
            <a:r>
              <a:rPr lang="en-US" sz="3400" dirty="0">
                <a:solidFill>
                  <a:srgbClr val="2E3C4E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Ethical Responsibilities</a:t>
            </a:r>
            <a:endParaRPr lang="en-US" sz="3400" dirty="0"/>
          </a:p>
        </p:txBody>
      </p:sp>
      <p:sp>
        <p:nvSpPr>
          <p:cNvPr id="4" name="Shape 1"/>
          <p:cNvSpPr/>
          <p:nvPr/>
        </p:nvSpPr>
        <p:spPr>
          <a:xfrm>
            <a:off x="7303770" y="3457337"/>
            <a:ext cx="22860" cy="4292441"/>
          </a:xfrm>
          <a:prstGeom prst="roundRect">
            <a:avLst>
              <a:gd name="adj" fmla="val 319483"/>
            </a:avLst>
          </a:prstGeom>
          <a:solidFill>
            <a:srgbClr val="BFD3D8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5" name="Shape 2"/>
          <p:cNvSpPr/>
          <p:nvPr/>
        </p:nvSpPr>
        <p:spPr>
          <a:xfrm>
            <a:off x="6620828" y="3641527"/>
            <a:ext cx="521613" cy="22860"/>
          </a:xfrm>
          <a:prstGeom prst="roundRect">
            <a:avLst>
              <a:gd name="adj" fmla="val 319483"/>
            </a:avLst>
          </a:prstGeom>
          <a:solidFill>
            <a:srgbClr val="BFD3D8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6" name="Shape 3"/>
          <p:cNvSpPr/>
          <p:nvPr/>
        </p:nvSpPr>
        <p:spPr>
          <a:xfrm>
            <a:off x="7119580" y="3457337"/>
            <a:ext cx="391239" cy="391239"/>
          </a:xfrm>
          <a:prstGeom prst="roundRect">
            <a:avLst>
              <a:gd name="adj" fmla="val 18667"/>
            </a:avLst>
          </a:prstGeom>
          <a:solidFill>
            <a:srgbClr val="D9EDF2"/>
          </a:solidFill>
          <a:ln w="7620">
            <a:solidFill>
              <a:srgbClr val="BFD3D8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7" name="Text 4"/>
          <p:cNvSpPr/>
          <p:nvPr/>
        </p:nvSpPr>
        <p:spPr>
          <a:xfrm>
            <a:off x="7184827" y="3489960"/>
            <a:ext cx="260747" cy="32599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050"/>
              </a:lnSpc>
              <a:buNone/>
            </a:pPr>
            <a:r>
              <a:rPr lang="en-US" sz="2050" dirty="0">
                <a:solidFill>
                  <a:srgbClr val="384653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1</a:t>
            </a:r>
            <a:endParaRPr lang="en-US" sz="2050" dirty="0"/>
          </a:p>
        </p:txBody>
      </p:sp>
      <p:sp>
        <p:nvSpPr>
          <p:cNvPr id="8" name="Text 5"/>
          <p:cNvSpPr/>
          <p:nvPr/>
        </p:nvSpPr>
        <p:spPr>
          <a:xfrm>
            <a:off x="4272201" y="3517106"/>
            <a:ext cx="2173605" cy="27170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r">
              <a:lnSpc>
                <a:spcPts val="2100"/>
              </a:lnSpc>
              <a:buNone/>
            </a:pPr>
            <a:r>
              <a:rPr lang="en-US" sz="2800" dirty="0">
                <a:solidFill>
                  <a:srgbClr val="384653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Be Vigilant</a:t>
            </a:r>
            <a:endParaRPr lang="en-US" sz="2800" dirty="0"/>
          </a:p>
        </p:txBody>
      </p:sp>
      <p:sp>
        <p:nvSpPr>
          <p:cNvPr id="9" name="Text 6"/>
          <p:cNvSpPr/>
          <p:nvPr/>
        </p:nvSpPr>
        <p:spPr>
          <a:xfrm>
            <a:off x="608528" y="3893106"/>
            <a:ext cx="5837277" cy="26074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r">
              <a:lnSpc>
                <a:spcPts val="2050"/>
              </a:lnSpc>
              <a:buNone/>
            </a:pPr>
            <a:r>
              <a:rPr lang="en-US" sz="2400" dirty="0">
                <a:solidFill>
                  <a:srgbClr val="384653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Stay aware of threats and vulnerabilities</a:t>
            </a:r>
            <a:endParaRPr lang="en-US" sz="2400" dirty="0"/>
          </a:p>
        </p:txBody>
      </p:sp>
      <p:sp>
        <p:nvSpPr>
          <p:cNvPr id="10" name="Shape 7"/>
          <p:cNvSpPr/>
          <p:nvPr/>
        </p:nvSpPr>
        <p:spPr>
          <a:xfrm>
            <a:off x="7487960" y="4684633"/>
            <a:ext cx="521613" cy="22860"/>
          </a:xfrm>
          <a:prstGeom prst="roundRect">
            <a:avLst>
              <a:gd name="adj" fmla="val 319483"/>
            </a:avLst>
          </a:prstGeom>
          <a:solidFill>
            <a:srgbClr val="BFD3D8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11" name="Shape 8"/>
          <p:cNvSpPr/>
          <p:nvPr/>
        </p:nvSpPr>
        <p:spPr>
          <a:xfrm>
            <a:off x="7119580" y="4500443"/>
            <a:ext cx="391239" cy="391239"/>
          </a:xfrm>
          <a:prstGeom prst="roundRect">
            <a:avLst>
              <a:gd name="adj" fmla="val 18667"/>
            </a:avLst>
          </a:prstGeom>
          <a:solidFill>
            <a:srgbClr val="D9EDF2"/>
          </a:solidFill>
          <a:ln w="7620">
            <a:solidFill>
              <a:srgbClr val="BFD3D8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2" name="Text 9"/>
          <p:cNvSpPr/>
          <p:nvPr/>
        </p:nvSpPr>
        <p:spPr>
          <a:xfrm>
            <a:off x="7184827" y="4533067"/>
            <a:ext cx="260747" cy="32599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050"/>
              </a:lnSpc>
              <a:buNone/>
            </a:pPr>
            <a:r>
              <a:rPr lang="en-US" sz="2050" dirty="0">
                <a:solidFill>
                  <a:srgbClr val="384653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2</a:t>
            </a:r>
            <a:endParaRPr lang="en-US" sz="2050" dirty="0"/>
          </a:p>
        </p:txBody>
      </p:sp>
      <p:sp>
        <p:nvSpPr>
          <p:cNvPr id="13" name="Text 10"/>
          <p:cNvSpPr/>
          <p:nvPr/>
        </p:nvSpPr>
        <p:spPr>
          <a:xfrm>
            <a:off x="8184594" y="4560213"/>
            <a:ext cx="2173605" cy="27170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100"/>
              </a:lnSpc>
              <a:buNone/>
            </a:pPr>
            <a:r>
              <a:rPr lang="en-US" sz="2800" dirty="0">
                <a:solidFill>
                  <a:srgbClr val="384653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Practice Security</a:t>
            </a:r>
            <a:endParaRPr lang="en-US" sz="2800" dirty="0"/>
          </a:p>
        </p:txBody>
      </p:sp>
      <p:sp>
        <p:nvSpPr>
          <p:cNvPr id="14" name="Text 11"/>
          <p:cNvSpPr/>
          <p:nvPr/>
        </p:nvSpPr>
        <p:spPr>
          <a:xfrm>
            <a:off x="8184594" y="4936212"/>
            <a:ext cx="5837277" cy="26074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050"/>
              </a:lnSpc>
              <a:buNone/>
            </a:pPr>
            <a:r>
              <a:rPr lang="en-US" sz="2400" dirty="0">
                <a:solidFill>
                  <a:srgbClr val="384653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Use strong passwords, updates, encryption</a:t>
            </a:r>
            <a:endParaRPr lang="en-US" sz="2400" dirty="0"/>
          </a:p>
        </p:txBody>
      </p:sp>
      <p:sp>
        <p:nvSpPr>
          <p:cNvPr id="15" name="Shape 12"/>
          <p:cNvSpPr/>
          <p:nvPr/>
        </p:nvSpPr>
        <p:spPr>
          <a:xfrm>
            <a:off x="6620828" y="5583793"/>
            <a:ext cx="521613" cy="22860"/>
          </a:xfrm>
          <a:prstGeom prst="roundRect">
            <a:avLst>
              <a:gd name="adj" fmla="val 319483"/>
            </a:avLst>
          </a:prstGeom>
          <a:solidFill>
            <a:srgbClr val="BFD3D8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16" name="Shape 13"/>
          <p:cNvSpPr/>
          <p:nvPr/>
        </p:nvSpPr>
        <p:spPr>
          <a:xfrm>
            <a:off x="7119580" y="5399603"/>
            <a:ext cx="391239" cy="391239"/>
          </a:xfrm>
          <a:prstGeom prst="roundRect">
            <a:avLst>
              <a:gd name="adj" fmla="val 18667"/>
            </a:avLst>
          </a:prstGeom>
          <a:solidFill>
            <a:srgbClr val="D9EDF2"/>
          </a:solidFill>
          <a:ln w="7620">
            <a:solidFill>
              <a:srgbClr val="BFD3D8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7" name="Text 14"/>
          <p:cNvSpPr/>
          <p:nvPr/>
        </p:nvSpPr>
        <p:spPr>
          <a:xfrm>
            <a:off x="7184827" y="5432227"/>
            <a:ext cx="260747" cy="32599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050"/>
              </a:lnSpc>
              <a:buNone/>
            </a:pPr>
            <a:r>
              <a:rPr lang="en-US" sz="2050" dirty="0">
                <a:solidFill>
                  <a:srgbClr val="384653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3</a:t>
            </a:r>
            <a:endParaRPr lang="en-US" sz="2050" dirty="0"/>
          </a:p>
        </p:txBody>
      </p:sp>
      <p:sp>
        <p:nvSpPr>
          <p:cNvPr id="18" name="Text 15"/>
          <p:cNvSpPr/>
          <p:nvPr/>
        </p:nvSpPr>
        <p:spPr>
          <a:xfrm>
            <a:off x="4272201" y="5459373"/>
            <a:ext cx="2173605" cy="27170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r">
              <a:lnSpc>
                <a:spcPts val="2100"/>
              </a:lnSpc>
              <a:buNone/>
            </a:pPr>
            <a:r>
              <a:rPr lang="en-US" sz="2800" dirty="0">
                <a:solidFill>
                  <a:srgbClr val="384653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Manage Reputation</a:t>
            </a:r>
            <a:endParaRPr lang="en-US" sz="2800" dirty="0"/>
          </a:p>
        </p:txBody>
      </p:sp>
      <p:sp>
        <p:nvSpPr>
          <p:cNvPr id="19" name="Text 16"/>
          <p:cNvSpPr/>
          <p:nvPr/>
        </p:nvSpPr>
        <p:spPr>
          <a:xfrm>
            <a:off x="608528" y="5835372"/>
            <a:ext cx="5837277" cy="26074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r">
              <a:lnSpc>
                <a:spcPts val="2050"/>
              </a:lnSpc>
              <a:buNone/>
            </a:pPr>
            <a:r>
              <a:rPr lang="en-US" sz="2400" dirty="0">
                <a:solidFill>
                  <a:srgbClr val="384653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Be mindful of digital footprint</a:t>
            </a:r>
            <a:endParaRPr lang="en-US" sz="2400" dirty="0"/>
          </a:p>
        </p:txBody>
      </p:sp>
      <p:sp>
        <p:nvSpPr>
          <p:cNvPr id="20" name="Shape 17"/>
          <p:cNvSpPr/>
          <p:nvPr/>
        </p:nvSpPr>
        <p:spPr>
          <a:xfrm>
            <a:off x="7487960" y="6483072"/>
            <a:ext cx="521613" cy="22860"/>
          </a:xfrm>
          <a:prstGeom prst="roundRect">
            <a:avLst>
              <a:gd name="adj" fmla="val 319483"/>
            </a:avLst>
          </a:prstGeom>
          <a:solidFill>
            <a:srgbClr val="BFD3D8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21" name="Shape 18"/>
          <p:cNvSpPr/>
          <p:nvPr/>
        </p:nvSpPr>
        <p:spPr>
          <a:xfrm>
            <a:off x="7119580" y="6298882"/>
            <a:ext cx="391239" cy="391239"/>
          </a:xfrm>
          <a:prstGeom prst="roundRect">
            <a:avLst>
              <a:gd name="adj" fmla="val 18667"/>
            </a:avLst>
          </a:prstGeom>
          <a:solidFill>
            <a:srgbClr val="D9EDF2"/>
          </a:solidFill>
          <a:ln w="7620">
            <a:solidFill>
              <a:srgbClr val="BFD3D8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22" name="Text 19"/>
          <p:cNvSpPr/>
          <p:nvPr/>
        </p:nvSpPr>
        <p:spPr>
          <a:xfrm>
            <a:off x="7184827" y="6331506"/>
            <a:ext cx="260747" cy="32599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050"/>
              </a:lnSpc>
              <a:buNone/>
            </a:pPr>
            <a:r>
              <a:rPr lang="en-US" sz="2050" dirty="0">
                <a:solidFill>
                  <a:srgbClr val="384653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4</a:t>
            </a:r>
            <a:endParaRPr lang="en-US" sz="2050" dirty="0"/>
          </a:p>
        </p:txBody>
      </p:sp>
      <p:sp>
        <p:nvSpPr>
          <p:cNvPr id="23" name="Text 20"/>
          <p:cNvSpPr/>
          <p:nvPr/>
        </p:nvSpPr>
        <p:spPr>
          <a:xfrm>
            <a:off x="8184594" y="6358652"/>
            <a:ext cx="2173605" cy="27170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100"/>
              </a:lnSpc>
              <a:buNone/>
            </a:pPr>
            <a:r>
              <a:rPr lang="en-US" sz="2800" dirty="0">
                <a:solidFill>
                  <a:srgbClr val="384653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Uphold Ethics</a:t>
            </a:r>
            <a:endParaRPr lang="en-US" sz="2800" dirty="0"/>
          </a:p>
        </p:txBody>
      </p:sp>
      <p:sp>
        <p:nvSpPr>
          <p:cNvPr id="24" name="Text 21"/>
          <p:cNvSpPr/>
          <p:nvPr/>
        </p:nvSpPr>
        <p:spPr>
          <a:xfrm>
            <a:off x="8184594" y="6734651"/>
            <a:ext cx="5837277" cy="26074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050"/>
              </a:lnSpc>
              <a:buNone/>
            </a:pPr>
            <a:r>
              <a:rPr lang="en-US" sz="2400" dirty="0">
                <a:solidFill>
                  <a:srgbClr val="384653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Fairness, accountability, non-maleficence</a:t>
            </a:r>
            <a:endParaRPr lang="en-US" sz="240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zoom/>
      </p:transition>
    </mc:Choice>
    <mc:Fallback xmlns="">
      <p:transition spd="slow">
        <p:zoom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576072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6280190" y="1961674"/>
            <a:ext cx="6076355" cy="70877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5550"/>
              </a:lnSpc>
              <a:buNone/>
            </a:pPr>
            <a:r>
              <a:rPr lang="en-US" sz="4450" dirty="0">
                <a:solidFill>
                  <a:srgbClr val="2E3C4E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What is Cybersecurity?</a:t>
            </a:r>
            <a:endParaRPr lang="en-US" sz="4450" dirty="0"/>
          </a:p>
        </p:txBody>
      </p:sp>
      <p:sp>
        <p:nvSpPr>
          <p:cNvPr id="4" name="Shape 1"/>
          <p:cNvSpPr/>
          <p:nvPr/>
        </p:nvSpPr>
        <p:spPr>
          <a:xfrm>
            <a:off x="6280190" y="3010614"/>
            <a:ext cx="7556421" cy="1685330"/>
          </a:xfrm>
          <a:prstGeom prst="roundRect">
            <a:avLst>
              <a:gd name="adj" fmla="val 5653"/>
            </a:avLst>
          </a:prstGeom>
          <a:noFill/>
          <a:ln w="30480">
            <a:solidFill>
              <a:srgbClr val="BFD3D8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5" name="Text 2"/>
          <p:cNvSpPr/>
          <p:nvPr/>
        </p:nvSpPr>
        <p:spPr>
          <a:xfrm>
            <a:off x="6537484" y="3267908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3200" dirty="0">
                <a:solidFill>
                  <a:srgbClr val="384653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Definition</a:t>
            </a:r>
            <a:endParaRPr lang="en-US" sz="3200" dirty="0"/>
          </a:p>
        </p:txBody>
      </p:sp>
      <p:sp>
        <p:nvSpPr>
          <p:cNvPr id="6" name="Text 3"/>
          <p:cNvSpPr/>
          <p:nvPr/>
        </p:nvSpPr>
        <p:spPr>
          <a:xfrm>
            <a:off x="6537484" y="3758327"/>
            <a:ext cx="7041832" cy="68032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650"/>
              </a:lnSpc>
              <a:buNone/>
            </a:pPr>
            <a:r>
              <a:rPr lang="en-US" sz="2000" dirty="0">
                <a:solidFill>
                  <a:srgbClr val="384653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Protecting networks, devices, programs, and data from unauthorized access</a:t>
            </a:r>
            <a:endParaRPr lang="en-US" sz="2000" dirty="0"/>
          </a:p>
        </p:txBody>
      </p:sp>
      <p:sp>
        <p:nvSpPr>
          <p:cNvPr id="7" name="Shape 4"/>
          <p:cNvSpPr/>
          <p:nvPr/>
        </p:nvSpPr>
        <p:spPr>
          <a:xfrm>
            <a:off x="6280190" y="4922758"/>
            <a:ext cx="7556421" cy="1345168"/>
          </a:xfrm>
          <a:prstGeom prst="roundRect">
            <a:avLst>
              <a:gd name="adj" fmla="val 7082"/>
            </a:avLst>
          </a:prstGeom>
          <a:noFill/>
          <a:ln w="30480">
            <a:solidFill>
              <a:srgbClr val="BFD3D8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8" name="Text 5"/>
          <p:cNvSpPr/>
          <p:nvPr/>
        </p:nvSpPr>
        <p:spPr>
          <a:xfrm>
            <a:off x="6537484" y="5180052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3200" dirty="0">
                <a:solidFill>
                  <a:srgbClr val="384653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Who</a:t>
            </a:r>
            <a:endParaRPr lang="en-US" sz="3200" dirty="0"/>
          </a:p>
        </p:txBody>
      </p:sp>
      <p:sp>
        <p:nvSpPr>
          <p:cNvPr id="9" name="Text 6"/>
          <p:cNvSpPr/>
          <p:nvPr/>
        </p:nvSpPr>
        <p:spPr>
          <a:xfrm>
            <a:off x="6537484" y="5670471"/>
            <a:ext cx="7041832" cy="34016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650"/>
              </a:lnSpc>
              <a:buNone/>
            </a:pPr>
            <a:r>
              <a:rPr lang="en-US" sz="2000" b="1" dirty="0">
                <a:solidFill>
                  <a:srgbClr val="384653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Everyone </a:t>
            </a:r>
            <a:r>
              <a:rPr lang="en-US" sz="2000" dirty="0">
                <a:solidFill>
                  <a:srgbClr val="384653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with access to digital systems </a:t>
            </a:r>
            <a:r>
              <a:rPr lang="en-US" sz="2000" b="1" dirty="0">
                <a:solidFill>
                  <a:srgbClr val="384653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shares </a:t>
            </a:r>
            <a:r>
              <a:rPr lang="en-US" sz="2000" dirty="0">
                <a:solidFill>
                  <a:srgbClr val="384653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responsibility</a:t>
            </a:r>
            <a:endParaRPr lang="en-US" sz="200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zoom/>
      </p:transition>
    </mc:Choice>
    <mc:Fallback xmlns="">
      <p:transition spd="slow">
        <p:zoom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576072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6280190" y="2285048"/>
            <a:ext cx="5670590" cy="70877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5550"/>
              </a:lnSpc>
              <a:buNone/>
            </a:pPr>
            <a:r>
              <a:rPr lang="en-US" sz="4450" dirty="0">
                <a:solidFill>
                  <a:srgbClr val="2E3C4E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When &amp; Where</a:t>
            </a:r>
            <a:endParaRPr lang="en-US" sz="4450" dirty="0"/>
          </a:p>
        </p:txBody>
      </p:sp>
      <p:sp>
        <p:nvSpPr>
          <p:cNvPr id="4" name="Text 1"/>
          <p:cNvSpPr/>
          <p:nvPr/>
        </p:nvSpPr>
        <p:spPr>
          <a:xfrm>
            <a:off x="6280190" y="3560802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3200" dirty="0">
                <a:solidFill>
                  <a:srgbClr val="2E3C4E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When</a:t>
            </a:r>
            <a:endParaRPr lang="en-US" sz="3200" dirty="0"/>
          </a:p>
        </p:txBody>
      </p:sp>
      <p:sp>
        <p:nvSpPr>
          <p:cNvPr id="5" name="Text 2"/>
          <p:cNvSpPr/>
          <p:nvPr/>
        </p:nvSpPr>
        <p:spPr>
          <a:xfrm>
            <a:off x="6280190" y="4141946"/>
            <a:ext cx="3501509" cy="68032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650"/>
              </a:lnSpc>
              <a:buNone/>
            </a:pPr>
            <a:r>
              <a:rPr lang="en-US" sz="2000" dirty="0">
                <a:solidFill>
                  <a:srgbClr val="384653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Continuously, adapting to evolving threats</a:t>
            </a:r>
            <a:endParaRPr lang="en-US" sz="2000" dirty="0"/>
          </a:p>
        </p:txBody>
      </p:sp>
      <p:sp>
        <p:nvSpPr>
          <p:cNvPr id="6" name="Text 3"/>
          <p:cNvSpPr/>
          <p:nvPr/>
        </p:nvSpPr>
        <p:spPr>
          <a:xfrm>
            <a:off x="10342721" y="3560802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3200" dirty="0">
                <a:solidFill>
                  <a:srgbClr val="2E3C4E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Where</a:t>
            </a:r>
            <a:endParaRPr lang="en-US" sz="3200" dirty="0"/>
          </a:p>
        </p:txBody>
      </p:sp>
      <p:sp>
        <p:nvSpPr>
          <p:cNvPr id="7" name="Text 4"/>
          <p:cNvSpPr/>
          <p:nvPr/>
        </p:nvSpPr>
        <p:spPr>
          <a:xfrm>
            <a:off x="10342721" y="4141946"/>
            <a:ext cx="3501509" cy="34016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650"/>
              </a:lnSpc>
              <a:buNone/>
            </a:pPr>
            <a:r>
              <a:rPr lang="en-US" sz="2000" dirty="0">
                <a:solidFill>
                  <a:srgbClr val="384653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Wherever digital assets exist:</a:t>
            </a:r>
            <a:endParaRPr lang="en-US" sz="2000" dirty="0"/>
          </a:p>
        </p:txBody>
      </p:sp>
      <p:sp>
        <p:nvSpPr>
          <p:cNvPr id="8" name="Text 5"/>
          <p:cNvSpPr/>
          <p:nvPr/>
        </p:nvSpPr>
        <p:spPr>
          <a:xfrm>
            <a:off x="10342721" y="4686181"/>
            <a:ext cx="3501509" cy="34016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2650"/>
              </a:lnSpc>
              <a:buSzPct val="100000"/>
              <a:buChar char="•"/>
            </a:pPr>
            <a:r>
              <a:rPr lang="en-US" sz="2000" dirty="0">
                <a:solidFill>
                  <a:srgbClr val="384653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On-premises networks</a:t>
            </a:r>
            <a:endParaRPr lang="en-US" sz="2000" dirty="0"/>
          </a:p>
        </p:txBody>
      </p:sp>
      <p:sp>
        <p:nvSpPr>
          <p:cNvPr id="9" name="Text 6"/>
          <p:cNvSpPr/>
          <p:nvPr/>
        </p:nvSpPr>
        <p:spPr>
          <a:xfrm>
            <a:off x="10342721" y="5105638"/>
            <a:ext cx="3501509" cy="34016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2650"/>
              </a:lnSpc>
              <a:buSzPct val="100000"/>
              <a:buChar char="•"/>
            </a:pPr>
            <a:r>
              <a:rPr lang="en-US" sz="2000" dirty="0">
                <a:solidFill>
                  <a:srgbClr val="384653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Cloud environments</a:t>
            </a:r>
            <a:endParaRPr lang="en-US" sz="2000" dirty="0"/>
          </a:p>
        </p:txBody>
      </p:sp>
      <p:sp>
        <p:nvSpPr>
          <p:cNvPr id="10" name="Text 7"/>
          <p:cNvSpPr/>
          <p:nvPr/>
        </p:nvSpPr>
        <p:spPr>
          <a:xfrm>
            <a:off x="10342721" y="5525095"/>
            <a:ext cx="3501509" cy="34016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2650"/>
              </a:lnSpc>
              <a:buSzPct val="100000"/>
              <a:buChar char="•"/>
            </a:pPr>
            <a:r>
              <a:rPr lang="en-US" sz="2000" dirty="0">
                <a:solidFill>
                  <a:srgbClr val="384653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Mobile devices</a:t>
            </a:r>
            <a:endParaRPr lang="en-US" sz="200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zoom/>
      </p:transition>
    </mc:Choice>
    <mc:Fallback xmlns="">
      <p:transition spd="slow">
        <p:zoom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93790" y="2437805"/>
            <a:ext cx="5670590" cy="70877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5550"/>
              </a:lnSpc>
              <a:buNone/>
            </a:pPr>
            <a:r>
              <a:rPr lang="en-US" sz="4450" dirty="0">
                <a:solidFill>
                  <a:srgbClr val="2E3C4E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Vulnerabilities</a:t>
            </a:r>
            <a:endParaRPr lang="en-US" sz="4450" dirty="0"/>
          </a:p>
        </p:txBody>
      </p:sp>
      <p:pic>
        <p:nvPicPr>
          <p:cNvPr id="3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3790" y="3600212"/>
            <a:ext cx="4347567" cy="907256"/>
          </a:xfrm>
          <a:prstGeom prst="rect">
            <a:avLst/>
          </a:prstGeom>
        </p:spPr>
      </p:pic>
      <p:sp>
        <p:nvSpPr>
          <p:cNvPr id="4" name="Text 1"/>
          <p:cNvSpPr/>
          <p:nvPr/>
        </p:nvSpPr>
        <p:spPr>
          <a:xfrm>
            <a:off x="1020604" y="4734282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3200" dirty="0">
                <a:solidFill>
                  <a:srgbClr val="384653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Weaknesses</a:t>
            </a:r>
            <a:endParaRPr lang="en-US" sz="3200" dirty="0"/>
          </a:p>
        </p:txBody>
      </p:sp>
      <p:sp>
        <p:nvSpPr>
          <p:cNvPr id="5" name="Text 2"/>
          <p:cNvSpPr/>
          <p:nvPr/>
        </p:nvSpPr>
        <p:spPr>
          <a:xfrm>
            <a:off x="1020604" y="5224701"/>
            <a:ext cx="3893939" cy="34016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650"/>
              </a:lnSpc>
              <a:buNone/>
            </a:pPr>
            <a:r>
              <a:rPr lang="en-US" sz="2000" dirty="0">
                <a:solidFill>
                  <a:srgbClr val="384653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Flaws that can be exploited</a:t>
            </a:r>
            <a:endParaRPr lang="en-US" sz="2000" dirty="0"/>
          </a:p>
        </p:txBody>
      </p:sp>
      <p:pic>
        <p:nvPicPr>
          <p:cNvPr id="6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41357" y="3600212"/>
            <a:ext cx="4347567" cy="907256"/>
          </a:xfrm>
          <a:prstGeom prst="rect">
            <a:avLst/>
          </a:prstGeom>
        </p:spPr>
      </p:pic>
      <p:sp>
        <p:nvSpPr>
          <p:cNvPr id="7" name="Text 3"/>
          <p:cNvSpPr/>
          <p:nvPr/>
        </p:nvSpPr>
        <p:spPr>
          <a:xfrm>
            <a:off x="5368171" y="4734282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3200" dirty="0">
                <a:solidFill>
                  <a:srgbClr val="384653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Remediation</a:t>
            </a:r>
            <a:endParaRPr lang="en-US" sz="3200" dirty="0"/>
          </a:p>
        </p:txBody>
      </p:sp>
      <p:sp>
        <p:nvSpPr>
          <p:cNvPr id="8" name="Text 4"/>
          <p:cNvSpPr/>
          <p:nvPr/>
        </p:nvSpPr>
        <p:spPr>
          <a:xfrm>
            <a:off x="5368171" y="5224701"/>
            <a:ext cx="3893939" cy="34016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650"/>
              </a:lnSpc>
              <a:buNone/>
            </a:pPr>
            <a:r>
              <a:rPr lang="en-US" sz="2000" dirty="0">
                <a:solidFill>
                  <a:srgbClr val="384653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Timely patches and fixes</a:t>
            </a:r>
            <a:endParaRPr lang="en-US" sz="2000" dirty="0"/>
          </a:p>
        </p:txBody>
      </p:sp>
      <p:pic>
        <p:nvPicPr>
          <p:cNvPr id="9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488924" y="3600212"/>
            <a:ext cx="4347567" cy="907256"/>
          </a:xfrm>
          <a:prstGeom prst="rect">
            <a:avLst/>
          </a:prstGeom>
        </p:spPr>
      </p:pic>
      <p:sp>
        <p:nvSpPr>
          <p:cNvPr id="10" name="Text 5"/>
          <p:cNvSpPr/>
          <p:nvPr/>
        </p:nvSpPr>
        <p:spPr>
          <a:xfrm>
            <a:off x="9715738" y="4734282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3200" dirty="0">
                <a:solidFill>
                  <a:srgbClr val="384653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Responsibility</a:t>
            </a:r>
            <a:endParaRPr lang="en-US" sz="3200" dirty="0"/>
          </a:p>
        </p:txBody>
      </p:sp>
      <p:sp>
        <p:nvSpPr>
          <p:cNvPr id="11" name="Text 6"/>
          <p:cNvSpPr/>
          <p:nvPr/>
        </p:nvSpPr>
        <p:spPr>
          <a:xfrm>
            <a:off x="9715738" y="5224701"/>
            <a:ext cx="3893939" cy="34016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650"/>
              </a:lnSpc>
              <a:buNone/>
            </a:pPr>
            <a:r>
              <a:rPr lang="en-US" sz="2000" dirty="0">
                <a:solidFill>
                  <a:srgbClr val="384653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Vigilance and best practices</a:t>
            </a:r>
            <a:endParaRPr lang="en-US" sz="200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zoom/>
      </p:transition>
    </mc:Choice>
    <mc:Fallback xmlns="">
      <p:transition spd="slow">
        <p:zoom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69680" y="0"/>
            <a:ext cx="576072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793790" y="2007394"/>
            <a:ext cx="5670590" cy="70877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5550"/>
              </a:lnSpc>
              <a:buNone/>
            </a:pPr>
            <a:r>
              <a:rPr lang="en-US" sz="4450" dirty="0">
                <a:solidFill>
                  <a:srgbClr val="2E3C4E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Types of Threats</a:t>
            </a:r>
            <a:endParaRPr lang="en-US" sz="4450" dirty="0"/>
          </a:p>
        </p:txBody>
      </p:sp>
      <p:sp>
        <p:nvSpPr>
          <p:cNvPr id="4" name="Shape 1"/>
          <p:cNvSpPr/>
          <p:nvPr/>
        </p:nvSpPr>
        <p:spPr>
          <a:xfrm>
            <a:off x="793790" y="3056334"/>
            <a:ext cx="3664744" cy="1639610"/>
          </a:xfrm>
          <a:prstGeom prst="roundRect">
            <a:avLst>
              <a:gd name="adj" fmla="val 5810"/>
            </a:avLst>
          </a:prstGeom>
          <a:solidFill>
            <a:srgbClr val="D9EDF2"/>
          </a:solidFill>
          <a:ln w="7620">
            <a:solidFill>
              <a:srgbClr val="BFD3D8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5" name="Text 2"/>
          <p:cNvSpPr/>
          <p:nvPr/>
        </p:nvSpPr>
        <p:spPr>
          <a:xfrm>
            <a:off x="1028224" y="3290768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800" dirty="0">
                <a:solidFill>
                  <a:srgbClr val="384653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Phishing</a:t>
            </a:r>
            <a:endParaRPr lang="en-US" sz="2800" dirty="0"/>
          </a:p>
        </p:txBody>
      </p:sp>
      <p:sp>
        <p:nvSpPr>
          <p:cNvPr id="6" name="Text 3"/>
          <p:cNvSpPr/>
          <p:nvPr/>
        </p:nvSpPr>
        <p:spPr>
          <a:xfrm>
            <a:off x="1028224" y="3781187"/>
            <a:ext cx="3195876" cy="68032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650"/>
              </a:lnSpc>
              <a:buNone/>
            </a:pPr>
            <a:r>
              <a:rPr lang="en-US" sz="2000" dirty="0">
                <a:solidFill>
                  <a:srgbClr val="384653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Deceptive impersonation to steal information</a:t>
            </a:r>
            <a:endParaRPr lang="en-US" sz="2000" dirty="0"/>
          </a:p>
        </p:txBody>
      </p:sp>
      <p:sp>
        <p:nvSpPr>
          <p:cNvPr id="7" name="Shape 4"/>
          <p:cNvSpPr/>
          <p:nvPr/>
        </p:nvSpPr>
        <p:spPr>
          <a:xfrm>
            <a:off x="4685348" y="3056334"/>
            <a:ext cx="3664863" cy="1639610"/>
          </a:xfrm>
          <a:prstGeom prst="roundRect">
            <a:avLst>
              <a:gd name="adj" fmla="val 5810"/>
            </a:avLst>
          </a:prstGeom>
          <a:solidFill>
            <a:srgbClr val="D9EDF2"/>
          </a:solidFill>
          <a:ln w="7620">
            <a:solidFill>
              <a:srgbClr val="BFD3D8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8" name="Text 5"/>
          <p:cNvSpPr/>
          <p:nvPr/>
        </p:nvSpPr>
        <p:spPr>
          <a:xfrm>
            <a:off x="4919782" y="3290768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800" dirty="0">
                <a:solidFill>
                  <a:srgbClr val="384653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Ransomware</a:t>
            </a:r>
            <a:endParaRPr lang="en-US" sz="2800" dirty="0"/>
          </a:p>
        </p:txBody>
      </p:sp>
      <p:sp>
        <p:nvSpPr>
          <p:cNvPr id="9" name="Text 6"/>
          <p:cNvSpPr/>
          <p:nvPr/>
        </p:nvSpPr>
        <p:spPr>
          <a:xfrm>
            <a:off x="4919782" y="3781187"/>
            <a:ext cx="3195995" cy="68032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650"/>
              </a:lnSpc>
              <a:buNone/>
            </a:pPr>
            <a:r>
              <a:rPr lang="en-US" sz="2000" dirty="0">
                <a:solidFill>
                  <a:srgbClr val="384653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Encrypts data, demands payment</a:t>
            </a:r>
            <a:endParaRPr lang="en-US" sz="2000" dirty="0"/>
          </a:p>
        </p:txBody>
      </p:sp>
      <p:sp>
        <p:nvSpPr>
          <p:cNvPr id="10" name="Shape 7"/>
          <p:cNvSpPr/>
          <p:nvPr/>
        </p:nvSpPr>
        <p:spPr>
          <a:xfrm>
            <a:off x="793790" y="4922758"/>
            <a:ext cx="7556421" cy="1299448"/>
          </a:xfrm>
          <a:prstGeom prst="roundRect">
            <a:avLst>
              <a:gd name="adj" fmla="val 7331"/>
            </a:avLst>
          </a:prstGeom>
          <a:solidFill>
            <a:srgbClr val="D9EDF2"/>
          </a:solidFill>
          <a:ln w="7620">
            <a:solidFill>
              <a:srgbClr val="BFD3D8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1" name="Text 8"/>
          <p:cNvSpPr/>
          <p:nvPr/>
        </p:nvSpPr>
        <p:spPr>
          <a:xfrm>
            <a:off x="1028224" y="5157192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800" dirty="0">
                <a:solidFill>
                  <a:srgbClr val="384653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DDoS</a:t>
            </a:r>
            <a:endParaRPr lang="en-US" sz="2800" dirty="0"/>
          </a:p>
        </p:txBody>
      </p:sp>
      <p:sp>
        <p:nvSpPr>
          <p:cNvPr id="12" name="Text 9"/>
          <p:cNvSpPr/>
          <p:nvPr/>
        </p:nvSpPr>
        <p:spPr>
          <a:xfrm>
            <a:off x="1028224" y="5647611"/>
            <a:ext cx="7087553" cy="34016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650"/>
              </a:lnSpc>
              <a:buNone/>
            </a:pPr>
            <a:r>
              <a:rPr lang="en-US" sz="2000" dirty="0">
                <a:solidFill>
                  <a:srgbClr val="384653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Floods target with traffic</a:t>
            </a:r>
            <a:endParaRPr lang="en-US" sz="200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zoom/>
      </p:transition>
    </mc:Choice>
    <mc:Fallback xmlns="">
      <p:transition spd="slow">
        <p:zoom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576072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6280190" y="2574012"/>
            <a:ext cx="5948720" cy="70877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5550"/>
              </a:lnSpc>
              <a:buNone/>
            </a:pPr>
            <a:r>
              <a:rPr lang="en-US" sz="4450" dirty="0">
                <a:solidFill>
                  <a:srgbClr val="2E3C4E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Hacking: Different Hats</a:t>
            </a:r>
            <a:endParaRPr lang="en-US" sz="4450" dirty="0"/>
          </a:p>
        </p:txBody>
      </p:sp>
      <p:sp>
        <p:nvSpPr>
          <p:cNvPr id="4" name="Text 1"/>
          <p:cNvSpPr/>
          <p:nvPr/>
        </p:nvSpPr>
        <p:spPr>
          <a:xfrm>
            <a:off x="6280190" y="3849767"/>
            <a:ext cx="2149554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800" dirty="0">
                <a:solidFill>
                  <a:srgbClr val="2E3C4E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Black-Hat</a:t>
            </a:r>
            <a:endParaRPr lang="en-US" sz="2800" dirty="0"/>
          </a:p>
        </p:txBody>
      </p:sp>
      <p:sp>
        <p:nvSpPr>
          <p:cNvPr id="5" name="Text 2"/>
          <p:cNvSpPr/>
          <p:nvPr/>
        </p:nvSpPr>
        <p:spPr>
          <a:xfrm>
            <a:off x="6280190" y="4430911"/>
            <a:ext cx="2149554" cy="68032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650"/>
              </a:lnSpc>
              <a:buNone/>
            </a:pPr>
            <a:r>
              <a:rPr lang="en-US" sz="2000" dirty="0">
                <a:solidFill>
                  <a:srgbClr val="384653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Malicious purposes, personal gain</a:t>
            </a:r>
            <a:endParaRPr lang="en-US" sz="2000" dirty="0"/>
          </a:p>
        </p:txBody>
      </p:sp>
      <p:sp>
        <p:nvSpPr>
          <p:cNvPr id="6" name="Text 3"/>
          <p:cNvSpPr/>
          <p:nvPr/>
        </p:nvSpPr>
        <p:spPr>
          <a:xfrm>
            <a:off x="8990767" y="3849767"/>
            <a:ext cx="2149554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800" dirty="0">
                <a:solidFill>
                  <a:srgbClr val="2E3C4E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White-Hat</a:t>
            </a:r>
            <a:endParaRPr lang="en-US" sz="2800" dirty="0"/>
          </a:p>
        </p:txBody>
      </p:sp>
      <p:sp>
        <p:nvSpPr>
          <p:cNvPr id="7" name="Text 4"/>
          <p:cNvSpPr/>
          <p:nvPr/>
        </p:nvSpPr>
        <p:spPr>
          <a:xfrm>
            <a:off x="8990767" y="4430911"/>
            <a:ext cx="2149554" cy="102048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650"/>
              </a:lnSpc>
              <a:buNone/>
            </a:pPr>
            <a:r>
              <a:rPr lang="en-US" sz="2000" dirty="0">
                <a:solidFill>
                  <a:srgbClr val="384653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Ethical defenders, identify vulnerabilities</a:t>
            </a:r>
            <a:endParaRPr lang="en-US" sz="2000" dirty="0"/>
          </a:p>
        </p:txBody>
      </p:sp>
      <p:sp>
        <p:nvSpPr>
          <p:cNvPr id="8" name="Text 5"/>
          <p:cNvSpPr/>
          <p:nvPr/>
        </p:nvSpPr>
        <p:spPr>
          <a:xfrm>
            <a:off x="11701343" y="3849767"/>
            <a:ext cx="2149554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800" dirty="0">
                <a:solidFill>
                  <a:srgbClr val="2E3C4E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Hacktivists</a:t>
            </a:r>
            <a:endParaRPr lang="en-US" sz="2800" dirty="0"/>
          </a:p>
        </p:txBody>
      </p:sp>
      <p:sp>
        <p:nvSpPr>
          <p:cNvPr id="9" name="Text 6"/>
          <p:cNvSpPr/>
          <p:nvPr/>
        </p:nvSpPr>
        <p:spPr>
          <a:xfrm>
            <a:off x="11701343" y="4430911"/>
            <a:ext cx="2149554" cy="102048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650"/>
              </a:lnSpc>
              <a:buNone/>
            </a:pPr>
            <a:r>
              <a:rPr lang="en-US" sz="2000" dirty="0">
                <a:solidFill>
                  <a:srgbClr val="384653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Political/social causes, complex ethics</a:t>
            </a:r>
            <a:endParaRPr lang="en-US" sz="200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zoom/>
      </p:transition>
    </mc:Choice>
    <mc:Fallback xmlns="">
      <p:transition spd="slow">
        <p:zoom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93790" y="1251109"/>
            <a:ext cx="5670590" cy="70877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5550"/>
              </a:lnSpc>
              <a:buNone/>
            </a:pPr>
            <a:r>
              <a:rPr lang="en-US" sz="4450" dirty="0">
                <a:solidFill>
                  <a:srgbClr val="2E3C4E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Digital Identity</a:t>
            </a:r>
            <a:endParaRPr lang="en-US" sz="4450" dirty="0"/>
          </a:p>
        </p:txBody>
      </p:sp>
      <p:sp>
        <p:nvSpPr>
          <p:cNvPr id="3" name="Text 1"/>
          <p:cNvSpPr/>
          <p:nvPr/>
        </p:nvSpPr>
        <p:spPr>
          <a:xfrm>
            <a:off x="1857256" y="3054429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r">
              <a:lnSpc>
                <a:spcPts val="2750"/>
              </a:lnSpc>
              <a:buNone/>
            </a:pPr>
            <a:r>
              <a:rPr lang="en-US" sz="2800" dirty="0">
                <a:solidFill>
                  <a:srgbClr val="384653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PII</a:t>
            </a:r>
            <a:endParaRPr lang="en-US" sz="2800" dirty="0"/>
          </a:p>
        </p:txBody>
      </p:sp>
      <p:sp>
        <p:nvSpPr>
          <p:cNvPr id="4" name="Text 2"/>
          <p:cNvSpPr/>
          <p:nvPr/>
        </p:nvSpPr>
        <p:spPr>
          <a:xfrm>
            <a:off x="793790" y="3544848"/>
            <a:ext cx="3898702" cy="34016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r">
              <a:lnSpc>
                <a:spcPts val="2650"/>
              </a:lnSpc>
              <a:buNone/>
            </a:pPr>
            <a:r>
              <a:rPr lang="en-US" sz="2000" dirty="0">
                <a:solidFill>
                  <a:srgbClr val="384653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Social security, birth date, biometrics</a:t>
            </a:r>
            <a:endParaRPr lang="en-US" sz="2000" dirty="0"/>
          </a:p>
        </p:txBody>
      </p:sp>
      <p:pic>
        <p:nvPicPr>
          <p:cNvPr id="5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32653" y="2413516"/>
            <a:ext cx="4564975" cy="4564975"/>
          </a:xfrm>
          <a:prstGeom prst="rect">
            <a:avLst/>
          </a:prstGeom>
        </p:spPr>
      </p:pic>
      <p:pic>
        <p:nvPicPr>
          <p:cNvPr id="6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26731" y="3176588"/>
            <a:ext cx="339328" cy="424220"/>
          </a:xfrm>
          <a:prstGeom prst="rect">
            <a:avLst/>
          </a:prstGeom>
        </p:spPr>
      </p:pic>
      <p:sp>
        <p:nvSpPr>
          <p:cNvPr id="7" name="Text 3"/>
          <p:cNvSpPr/>
          <p:nvPr/>
        </p:nvSpPr>
        <p:spPr>
          <a:xfrm>
            <a:off x="9937790" y="3054429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800" dirty="0">
                <a:solidFill>
                  <a:srgbClr val="384653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Credentials</a:t>
            </a:r>
            <a:endParaRPr lang="en-US" sz="2800" dirty="0"/>
          </a:p>
        </p:txBody>
      </p:sp>
      <p:sp>
        <p:nvSpPr>
          <p:cNvPr id="8" name="Text 4"/>
          <p:cNvSpPr/>
          <p:nvPr/>
        </p:nvSpPr>
        <p:spPr>
          <a:xfrm>
            <a:off x="9937790" y="3544848"/>
            <a:ext cx="3898821" cy="34016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650"/>
              </a:lnSpc>
              <a:buNone/>
            </a:pPr>
            <a:r>
              <a:rPr lang="en-US" sz="2000" dirty="0">
                <a:solidFill>
                  <a:srgbClr val="384653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Usernames, passwords, authentication</a:t>
            </a:r>
            <a:endParaRPr lang="en-US" sz="2000" dirty="0"/>
          </a:p>
        </p:txBody>
      </p:sp>
      <p:pic>
        <p:nvPicPr>
          <p:cNvPr id="9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32653" y="2413516"/>
            <a:ext cx="4564975" cy="4564975"/>
          </a:xfrm>
          <a:prstGeom prst="rect">
            <a:avLst/>
          </a:prstGeom>
        </p:spPr>
      </p:pic>
      <p:pic>
        <p:nvPicPr>
          <p:cNvPr id="10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452604" y="3565088"/>
            <a:ext cx="339328" cy="424220"/>
          </a:xfrm>
          <a:prstGeom prst="rect">
            <a:avLst/>
          </a:prstGeom>
        </p:spPr>
      </p:pic>
      <p:sp>
        <p:nvSpPr>
          <p:cNvPr id="11" name="Text 5"/>
          <p:cNvSpPr/>
          <p:nvPr/>
        </p:nvSpPr>
        <p:spPr>
          <a:xfrm>
            <a:off x="9937790" y="5506998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800" dirty="0">
                <a:solidFill>
                  <a:srgbClr val="384653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Behavioral</a:t>
            </a:r>
            <a:endParaRPr lang="en-US" sz="2800" dirty="0"/>
          </a:p>
        </p:txBody>
      </p:sp>
      <p:sp>
        <p:nvSpPr>
          <p:cNvPr id="12" name="Text 6"/>
          <p:cNvSpPr/>
          <p:nvPr/>
        </p:nvSpPr>
        <p:spPr>
          <a:xfrm>
            <a:off x="9937790" y="5997416"/>
            <a:ext cx="3898821" cy="34016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650"/>
              </a:lnSpc>
              <a:buNone/>
            </a:pPr>
            <a:r>
              <a:rPr lang="en-US" sz="2000" dirty="0">
                <a:solidFill>
                  <a:srgbClr val="384653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Browsing habits, search history</a:t>
            </a:r>
            <a:endParaRPr lang="en-US" sz="2000" dirty="0"/>
          </a:p>
        </p:txBody>
      </p:sp>
      <p:pic>
        <p:nvPicPr>
          <p:cNvPr id="13" name="Image 4" descr="preencode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032653" y="2413516"/>
            <a:ext cx="4564975" cy="4564975"/>
          </a:xfrm>
          <a:prstGeom prst="rect">
            <a:avLst/>
          </a:prstGeom>
        </p:spPr>
      </p:pic>
      <p:pic>
        <p:nvPicPr>
          <p:cNvPr id="14" name="Image 5" descr="preencoded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064103" y="5790962"/>
            <a:ext cx="339328" cy="424220"/>
          </a:xfrm>
          <a:prstGeom prst="rect">
            <a:avLst/>
          </a:prstGeom>
        </p:spPr>
      </p:pic>
      <p:sp>
        <p:nvSpPr>
          <p:cNvPr id="15" name="Text 7"/>
          <p:cNvSpPr/>
          <p:nvPr/>
        </p:nvSpPr>
        <p:spPr>
          <a:xfrm>
            <a:off x="1857256" y="5506998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r">
              <a:lnSpc>
                <a:spcPts val="2750"/>
              </a:lnSpc>
              <a:buNone/>
            </a:pPr>
            <a:r>
              <a:rPr lang="en-US" sz="2800" dirty="0">
                <a:solidFill>
                  <a:srgbClr val="384653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Contextual</a:t>
            </a:r>
            <a:endParaRPr lang="en-US" sz="2800" dirty="0"/>
          </a:p>
        </p:txBody>
      </p:sp>
      <p:sp>
        <p:nvSpPr>
          <p:cNvPr id="16" name="Text 8"/>
          <p:cNvSpPr/>
          <p:nvPr/>
        </p:nvSpPr>
        <p:spPr>
          <a:xfrm>
            <a:off x="793790" y="5997416"/>
            <a:ext cx="3898702" cy="34016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r">
              <a:lnSpc>
                <a:spcPts val="2650"/>
              </a:lnSpc>
              <a:buNone/>
            </a:pPr>
            <a:r>
              <a:rPr lang="en-US" sz="2000" dirty="0">
                <a:solidFill>
                  <a:srgbClr val="384653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Location, device usage</a:t>
            </a:r>
            <a:endParaRPr lang="en-US" sz="2000" dirty="0"/>
          </a:p>
        </p:txBody>
      </p:sp>
      <p:pic>
        <p:nvPicPr>
          <p:cNvPr id="17" name="Image 6" descr="preencoded.pn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032653" y="2413516"/>
            <a:ext cx="4564975" cy="4564975"/>
          </a:xfrm>
          <a:prstGeom prst="rect">
            <a:avLst/>
          </a:prstGeom>
        </p:spPr>
      </p:pic>
      <p:pic>
        <p:nvPicPr>
          <p:cNvPr id="18" name="Image 7" descr="preencoded.pn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838230" y="5402461"/>
            <a:ext cx="339328" cy="42422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zoom/>
      </p:transition>
    </mc:Choice>
    <mc:Fallback xmlns="">
      <p:transition spd="slow">
        <p:zoom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576072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6280190" y="1834039"/>
            <a:ext cx="5670590" cy="70877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5550"/>
              </a:lnSpc>
              <a:buNone/>
            </a:pPr>
            <a:r>
              <a:rPr lang="en-US" sz="4450" dirty="0">
                <a:solidFill>
                  <a:srgbClr val="2E3C4E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Online Reputation</a:t>
            </a:r>
            <a:endParaRPr lang="en-US" sz="4450" dirty="0"/>
          </a:p>
        </p:txBody>
      </p:sp>
      <p:sp>
        <p:nvSpPr>
          <p:cNvPr id="4" name="Text 1"/>
          <p:cNvSpPr/>
          <p:nvPr/>
        </p:nvSpPr>
        <p:spPr>
          <a:xfrm>
            <a:off x="6280190" y="2882979"/>
            <a:ext cx="7556421" cy="34016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650"/>
              </a:lnSpc>
              <a:buNone/>
            </a:pPr>
            <a:r>
              <a:rPr lang="en-US" sz="2400" dirty="0">
                <a:solidFill>
                  <a:srgbClr val="384653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Collective perception based on digital presence</a:t>
            </a:r>
            <a:endParaRPr lang="en-US" sz="2400" dirty="0"/>
          </a:p>
        </p:txBody>
      </p:sp>
      <p:sp>
        <p:nvSpPr>
          <p:cNvPr id="5" name="Shape 2"/>
          <p:cNvSpPr/>
          <p:nvPr/>
        </p:nvSpPr>
        <p:spPr>
          <a:xfrm>
            <a:off x="6280190" y="3478292"/>
            <a:ext cx="7556421" cy="1345168"/>
          </a:xfrm>
          <a:prstGeom prst="roundRect">
            <a:avLst>
              <a:gd name="adj" fmla="val 10876"/>
            </a:avLst>
          </a:prstGeom>
          <a:noFill/>
          <a:ln w="30480">
            <a:solidFill>
              <a:srgbClr val="BFD3D8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pic>
        <p:nvPicPr>
          <p:cNvPr id="6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49710" y="3478292"/>
            <a:ext cx="121920" cy="1345168"/>
          </a:xfrm>
          <a:prstGeom prst="rect">
            <a:avLst/>
          </a:prstGeom>
        </p:spPr>
      </p:pic>
      <p:sp>
        <p:nvSpPr>
          <p:cNvPr id="7" name="Text 3"/>
          <p:cNvSpPr/>
          <p:nvPr/>
        </p:nvSpPr>
        <p:spPr>
          <a:xfrm>
            <a:off x="6628924" y="3735586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800" dirty="0">
                <a:solidFill>
                  <a:srgbClr val="384653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Social Media Impact</a:t>
            </a:r>
            <a:endParaRPr lang="en-US" sz="2800" dirty="0"/>
          </a:p>
        </p:txBody>
      </p:sp>
      <p:sp>
        <p:nvSpPr>
          <p:cNvPr id="8" name="Text 4"/>
          <p:cNvSpPr/>
          <p:nvPr/>
        </p:nvSpPr>
        <p:spPr>
          <a:xfrm>
            <a:off x="6628924" y="4226004"/>
            <a:ext cx="6950393" cy="34016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650"/>
              </a:lnSpc>
              <a:buNone/>
            </a:pPr>
            <a:r>
              <a:rPr lang="en-US" sz="2000" dirty="0">
                <a:solidFill>
                  <a:srgbClr val="384653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Posts, comments, likes shape perception</a:t>
            </a:r>
            <a:endParaRPr lang="en-US" sz="2000" dirty="0"/>
          </a:p>
        </p:txBody>
      </p:sp>
      <p:sp>
        <p:nvSpPr>
          <p:cNvPr id="9" name="Shape 5"/>
          <p:cNvSpPr/>
          <p:nvPr/>
        </p:nvSpPr>
        <p:spPr>
          <a:xfrm>
            <a:off x="6280190" y="5050274"/>
            <a:ext cx="7556421" cy="1345168"/>
          </a:xfrm>
          <a:prstGeom prst="roundRect">
            <a:avLst>
              <a:gd name="adj" fmla="val 10876"/>
            </a:avLst>
          </a:prstGeom>
          <a:noFill/>
          <a:ln w="30480">
            <a:solidFill>
              <a:srgbClr val="BFD3D8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pic>
        <p:nvPicPr>
          <p:cNvPr id="10" name="Image 2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49710" y="5050274"/>
            <a:ext cx="121920" cy="1345168"/>
          </a:xfrm>
          <a:prstGeom prst="rect">
            <a:avLst/>
          </a:prstGeom>
        </p:spPr>
      </p:pic>
      <p:sp>
        <p:nvSpPr>
          <p:cNvPr id="11" name="Text 6"/>
          <p:cNvSpPr/>
          <p:nvPr/>
        </p:nvSpPr>
        <p:spPr>
          <a:xfrm>
            <a:off x="6628924" y="5307568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800" dirty="0">
                <a:solidFill>
                  <a:srgbClr val="384653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Work-Personal Blend</a:t>
            </a:r>
            <a:endParaRPr lang="en-US" sz="2800" dirty="0"/>
          </a:p>
        </p:txBody>
      </p:sp>
      <p:sp>
        <p:nvSpPr>
          <p:cNvPr id="12" name="Text 7"/>
          <p:cNvSpPr/>
          <p:nvPr/>
        </p:nvSpPr>
        <p:spPr>
          <a:xfrm>
            <a:off x="6628924" y="5797987"/>
            <a:ext cx="6950393" cy="34016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650"/>
              </a:lnSpc>
              <a:buNone/>
            </a:pPr>
            <a:r>
              <a:rPr lang="en-US" sz="2000" dirty="0">
                <a:solidFill>
                  <a:srgbClr val="384653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BYOD policies create unique risks</a:t>
            </a:r>
            <a:endParaRPr lang="en-US" sz="200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zoom/>
      </p:transition>
    </mc:Choice>
    <mc:Fallback xmlns="">
      <p:transition spd="slow">
        <p:zoom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576072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6280190" y="2557105"/>
            <a:ext cx="5670590" cy="70877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5550"/>
              </a:lnSpc>
              <a:buNone/>
            </a:pPr>
            <a:r>
              <a:rPr lang="en-US" sz="4450" dirty="0">
                <a:solidFill>
                  <a:srgbClr val="2E3C4E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Privacy Tools: VPNs</a:t>
            </a:r>
            <a:endParaRPr lang="en-US" sz="4450" dirty="0"/>
          </a:p>
        </p:txBody>
      </p:sp>
      <p:sp>
        <p:nvSpPr>
          <p:cNvPr id="4" name="Text 1"/>
          <p:cNvSpPr/>
          <p:nvPr/>
        </p:nvSpPr>
        <p:spPr>
          <a:xfrm>
            <a:off x="6280190" y="3832860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800" dirty="0">
                <a:solidFill>
                  <a:srgbClr val="2E3C4E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Benefits</a:t>
            </a:r>
            <a:endParaRPr lang="en-US" sz="2800" dirty="0"/>
          </a:p>
        </p:txBody>
      </p:sp>
      <p:sp>
        <p:nvSpPr>
          <p:cNvPr id="5" name="Text 2"/>
          <p:cNvSpPr/>
          <p:nvPr/>
        </p:nvSpPr>
        <p:spPr>
          <a:xfrm>
            <a:off x="6280190" y="4414004"/>
            <a:ext cx="3501509" cy="34016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2650"/>
              </a:lnSpc>
              <a:buSzPct val="100000"/>
              <a:buChar char="•"/>
            </a:pPr>
            <a:r>
              <a:rPr lang="en-US" sz="2400" dirty="0">
                <a:solidFill>
                  <a:srgbClr val="384653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Encrypts traffic</a:t>
            </a:r>
            <a:endParaRPr lang="en-US" sz="2400" dirty="0"/>
          </a:p>
        </p:txBody>
      </p:sp>
      <p:sp>
        <p:nvSpPr>
          <p:cNvPr id="6" name="Text 3"/>
          <p:cNvSpPr/>
          <p:nvPr/>
        </p:nvSpPr>
        <p:spPr>
          <a:xfrm>
            <a:off x="6280190" y="4833461"/>
            <a:ext cx="3501509" cy="34016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2650"/>
              </a:lnSpc>
              <a:buSzPct val="100000"/>
              <a:buChar char="•"/>
            </a:pPr>
            <a:r>
              <a:rPr lang="en-US" sz="2400" dirty="0">
                <a:solidFill>
                  <a:srgbClr val="384653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Masks IP address</a:t>
            </a:r>
            <a:endParaRPr lang="en-US" sz="2400" dirty="0"/>
          </a:p>
        </p:txBody>
      </p:sp>
      <p:sp>
        <p:nvSpPr>
          <p:cNvPr id="7" name="Text 4"/>
          <p:cNvSpPr/>
          <p:nvPr/>
        </p:nvSpPr>
        <p:spPr>
          <a:xfrm>
            <a:off x="6280190" y="5252918"/>
            <a:ext cx="3501509" cy="34016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2650"/>
              </a:lnSpc>
              <a:buSzPct val="100000"/>
              <a:buChar char="•"/>
            </a:pPr>
            <a:r>
              <a:rPr lang="en-US" sz="2400" dirty="0">
                <a:solidFill>
                  <a:srgbClr val="384653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For legitimate use only!</a:t>
            </a:r>
            <a:endParaRPr lang="en-US" sz="2400" dirty="0"/>
          </a:p>
        </p:txBody>
      </p:sp>
      <p:sp>
        <p:nvSpPr>
          <p:cNvPr id="8" name="Text 5"/>
          <p:cNvSpPr/>
          <p:nvPr/>
        </p:nvSpPr>
        <p:spPr>
          <a:xfrm>
            <a:off x="10342721" y="3832860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800" dirty="0">
                <a:solidFill>
                  <a:srgbClr val="2E3C4E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Limitations</a:t>
            </a:r>
            <a:endParaRPr lang="en-US" sz="2800" dirty="0"/>
          </a:p>
        </p:txBody>
      </p:sp>
      <p:sp>
        <p:nvSpPr>
          <p:cNvPr id="9" name="Text 6"/>
          <p:cNvSpPr/>
          <p:nvPr/>
        </p:nvSpPr>
        <p:spPr>
          <a:xfrm>
            <a:off x="10342721" y="4414004"/>
            <a:ext cx="3501509" cy="34016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2650"/>
              </a:lnSpc>
              <a:buSzPct val="100000"/>
              <a:buChar char="•"/>
            </a:pPr>
            <a:r>
              <a:rPr lang="en-US" sz="2400" dirty="0">
                <a:solidFill>
                  <a:srgbClr val="384653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Not truly anonymous</a:t>
            </a:r>
            <a:endParaRPr lang="en-US" sz="2400" dirty="0"/>
          </a:p>
        </p:txBody>
      </p:sp>
      <p:sp>
        <p:nvSpPr>
          <p:cNvPr id="10" name="Text 7"/>
          <p:cNvSpPr/>
          <p:nvPr/>
        </p:nvSpPr>
        <p:spPr>
          <a:xfrm>
            <a:off x="10342721" y="4833461"/>
            <a:ext cx="3501509" cy="34016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2650"/>
              </a:lnSpc>
              <a:buSzPct val="100000"/>
              <a:buChar char="•"/>
            </a:pPr>
            <a:r>
              <a:rPr lang="en-US" sz="2400" dirty="0">
                <a:solidFill>
                  <a:srgbClr val="384653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Providers log activity</a:t>
            </a:r>
            <a:endParaRPr lang="en-US" sz="2400" dirty="0"/>
          </a:p>
        </p:txBody>
      </p:sp>
      <p:sp>
        <p:nvSpPr>
          <p:cNvPr id="11" name="Text 8"/>
          <p:cNvSpPr/>
          <p:nvPr/>
        </p:nvSpPr>
        <p:spPr>
          <a:xfrm>
            <a:off x="10342721" y="5252918"/>
            <a:ext cx="3501509" cy="34016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2650"/>
              </a:lnSpc>
              <a:buSzPct val="100000"/>
              <a:buChar char="•"/>
            </a:pPr>
            <a:r>
              <a:rPr lang="en-US" sz="2400" dirty="0">
                <a:solidFill>
                  <a:srgbClr val="384653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Can be compromised</a:t>
            </a:r>
            <a:endParaRPr lang="en-US" sz="240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zoom/>
      </p:transition>
    </mc:Choice>
    <mc:Fallback xmlns="">
      <p:transition spd="slow">
        <p:zoom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247</Words>
  <Application>Microsoft Office PowerPoint</Application>
  <PresentationFormat>Custom</PresentationFormat>
  <Paragraphs>82</Paragraphs>
  <Slides>10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4" baseType="lpstr">
      <vt:lpstr>Host Grotesk Medium</vt:lpstr>
      <vt:lpstr>Roboto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lastModifiedBy>Ed Weber</cp:lastModifiedBy>
  <cp:revision>3</cp:revision>
  <dcterms:created xsi:type="dcterms:W3CDTF">2025-07-10T19:27:04Z</dcterms:created>
  <dcterms:modified xsi:type="dcterms:W3CDTF">2025-07-11T17:31:59Z</dcterms:modified>
</cp:coreProperties>
</file>