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3976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06C9E21-6ADF-605C-F3AD-55F43C7560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475" y="2177143"/>
            <a:ext cx="6308725" cy="53333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C06025-B8DF-E4CB-2BBF-9013BF7D1E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783286" y="2177143"/>
            <a:ext cx="5840639" cy="533332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286B4AD2-7E46-95D9-1613-AF57ACB95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6475" y="438150"/>
            <a:ext cx="12617450" cy="15906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4: 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for Tech Developers and Consumers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774031"/>
            <a:ext cx="6912054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Your Personal Ethical Code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82297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365260" y="2865477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7017306" y="29008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Define Your Values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7017306" y="3391257"/>
            <a:ext cx="681930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What areas are well-defined for you?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6280190" y="418504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6"/>
          <p:cNvSpPr/>
          <p:nvPr/>
        </p:nvSpPr>
        <p:spPr>
          <a:xfrm>
            <a:off x="6365260" y="422755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7017306" y="42629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Identify Conflicts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7017306" y="4753332"/>
            <a:ext cx="681930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Where do your ethics clash with others?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6280190" y="554712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0"/>
          <p:cNvSpPr/>
          <p:nvPr/>
        </p:nvSpPr>
        <p:spPr>
          <a:xfrm>
            <a:off x="6365260" y="5589627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7017306" y="56249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Consider Consistency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7017306" y="6115407"/>
            <a:ext cx="6819305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is it OK to change positions?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607225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 Consumer Responsibilities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3364944"/>
            <a:ext cx="3664744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6537484" y="362223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Privacy &amp; Data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6537484" y="4112657"/>
            <a:ext cx="315015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Is your data protected? Who has access?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0171748" y="3364944"/>
            <a:ext cx="3664863" cy="168533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0429042" y="362223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Informed Consent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0429042" y="4112657"/>
            <a:ext cx="315027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Have you willingly given away rights?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280190" y="5277088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6537484" y="553438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Environmental Impact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6537484" y="6024801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Consider e-waste and broader consequences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378273"/>
            <a:ext cx="762357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Beyond Passive Consumption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540681"/>
            <a:ext cx="13042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Technology requires intentional reflection</a:t>
            </a:r>
            <a:endParaRPr lang="en-US" sz="24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4135993"/>
            <a:ext cx="4347567" cy="90725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1020604" y="52700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Awareness</a:t>
            </a:r>
            <a:endParaRPr lang="en-US" sz="2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4135993"/>
            <a:ext cx="4347567" cy="907256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368171" y="52700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Accountability</a:t>
            </a:r>
            <a:endParaRPr lang="en-US" sz="22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4135993"/>
            <a:ext cx="4347567" cy="907256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715738" y="52700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Action</a:t>
            </a:r>
            <a:endParaRPr lang="en-US" sz="2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477947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Tech Professional Roles</a:t>
            </a:r>
            <a:endParaRPr lang="en-US" sz="4050" dirty="0"/>
          </a:p>
        </p:txBody>
      </p:sp>
      <p:sp>
        <p:nvSpPr>
          <p:cNvPr id="3" name="Text 1"/>
          <p:cNvSpPr/>
          <p:nvPr/>
        </p:nvSpPr>
        <p:spPr>
          <a:xfrm>
            <a:off x="721638" y="1706047"/>
            <a:ext cx="6342102" cy="52499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>
              <a:lnSpc>
                <a:spcPts val="2400"/>
              </a:lnSpc>
              <a:buSzPct val="100000"/>
            </a:pPr>
            <a:endParaRPr lang="en-US" sz="280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3B0EA22-60A6-351F-3AEA-0F04BA1A54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Software Engineer</a:t>
            </a:r>
          </a:p>
          <a:p>
            <a:r>
              <a:rPr lang="en-US" dirty="0"/>
              <a:t>Data Scientist</a:t>
            </a:r>
          </a:p>
          <a:p>
            <a:r>
              <a:rPr lang="en-US" dirty="0"/>
              <a:t>Cybersecurity Analyst</a:t>
            </a:r>
          </a:p>
          <a:p>
            <a:r>
              <a:rPr lang="en-US" dirty="0"/>
              <a:t>UI/UX Designer</a:t>
            </a:r>
          </a:p>
          <a:p>
            <a:r>
              <a:rPr lang="en-US" dirty="0"/>
              <a:t>AI Computer Scientist</a:t>
            </a:r>
          </a:p>
        </p:txBody>
      </p:sp>
      <p:pic>
        <p:nvPicPr>
          <p:cNvPr id="12" name="Image 0" descr="preencoded.png"/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4335" b="4335"/>
          <a:stretch>
            <a:fillRect/>
          </a:stretch>
        </p:blipFill>
        <p:spPr>
          <a:xfrm>
            <a:off x="7783513" y="2176463"/>
            <a:ext cx="5840412" cy="533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121926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Case Study: Apple "Batterygate"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535341" y="2879646"/>
            <a:ext cx="30480" cy="3632597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760012" y="3119557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6280190" y="287964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6365260" y="2922151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8" name="Text 5"/>
          <p:cNvSpPr/>
          <p:nvPr/>
        </p:nvSpPr>
        <p:spPr>
          <a:xfrm>
            <a:off x="7669411" y="295751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2014-2016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7669411" y="3447931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iPhones affected by performance slowdowns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760012" y="4481632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6280190" y="4241721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6365260" y="428422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3" name="Text 10"/>
          <p:cNvSpPr/>
          <p:nvPr/>
        </p:nvSpPr>
        <p:spPr>
          <a:xfrm>
            <a:off x="7669411" y="431958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Dec 2017</a:t>
            </a:r>
            <a:endParaRPr lang="en-US" sz="2200" dirty="0"/>
          </a:p>
        </p:txBody>
      </p:sp>
      <p:sp>
        <p:nvSpPr>
          <p:cNvPr id="14" name="Text 11"/>
          <p:cNvSpPr/>
          <p:nvPr/>
        </p:nvSpPr>
        <p:spPr>
          <a:xfrm>
            <a:off x="7669411" y="4810006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Apple admits to slowdowns</a:t>
            </a:r>
            <a:endParaRPr lang="en-US" sz="1750" dirty="0"/>
          </a:p>
        </p:txBody>
      </p:sp>
      <p:sp>
        <p:nvSpPr>
          <p:cNvPr id="15" name="Shape 12"/>
          <p:cNvSpPr/>
          <p:nvPr/>
        </p:nvSpPr>
        <p:spPr>
          <a:xfrm>
            <a:off x="6760012" y="5843707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6280190" y="5603796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6365260" y="5646301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8" name="Text 15"/>
          <p:cNvSpPr/>
          <p:nvPr/>
        </p:nvSpPr>
        <p:spPr>
          <a:xfrm>
            <a:off x="7669411" y="568166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Nov 2020</a:t>
            </a:r>
            <a:endParaRPr lang="en-US" sz="2200" dirty="0"/>
          </a:p>
        </p:txBody>
      </p:sp>
      <p:sp>
        <p:nvSpPr>
          <p:cNvPr id="19" name="Text 16"/>
          <p:cNvSpPr/>
          <p:nvPr/>
        </p:nvSpPr>
        <p:spPr>
          <a:xfrm>
            <a:off x="7669411" y="6172081"/>
            <a:ext cx="616719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$113M settlement with 30+ states</a:t>
            </a:r>
            <a:endParaRPr lang="en-US" sz="1750" dirty="0"/>
          </a:p>
        </p:txBody>
      </p:sp>
      <p:sp>
        <p:nvSpPr>
          <p:cNvPr id="20" name="Text 17"/>
          <p:cNvSpPr/>
          <p:nvPr/>
        </p:nvSpPr>
        <p:spPr>
          <a:xfrm>
            <a:off x="6280190" y="6767393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Total settlements: $613 million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630936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Competing Perspectives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28842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Executive</a:t>
            </a:r>
            <a:endParaRPr lang="en-US" sz="2200" dirty="0"/>
          </a:p>
        </p:txBody>
      </p:sp>
      <p:sp>
        <p:nvSpPr>
          <p:cNvPr id="4" name="Text 2"/>
          <p:cNvSpPr/>
          <p:nvPr/>
        </p:nvSpPr>
        <p:spPr>
          <a:xfrm>
            <a:off x="793790" y="3374708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Prioritizing sales growth, planned obsolescence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353991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8842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Customer</a:t>
            </a:r>
            <a:endParaRPr lang="en-US" sz="2200" dirty="0"/>
          </a:p>
        </p:txBody>
      </p:sp>
      <p:sp>
        <p:nvSpPr>
          <p:cNvPr id="8" name="Text 4"/>
          <p:cNvSpPr/>
          <p:nvPr/>
        </p:nvSpPr>
        <p:spPr>
          <a:xfrm>
            <a:off x="9937790" y="3374708"/>
            <a:ext cx="3898821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Expecting transparency, device longevity</a:t>
            </a:r>
            <a:endParaRPr lang="en-US" sz="17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353991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506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Developer</a:t>
            </a:r>
            <a:endParaRPr lang="en-US" sz="2200" dirty="0"/>
          </a:p>
        </p:txBody>
      </p:sp>
      <p:sp>
        <p:nvSpPr>
          <p:cNvPr id="12" name="Text 6"/>
          <p:cNvSpPr/>
          <p:nvPr/>
        </p:nvSpPr>
        <p:spPr>
          <a:xfrm>
            <a:off x="9937790" y="5997416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Ethical coding dilemmas</a:t>
            </a:r>
            <a:endParaRPr lang="en-US" sz="17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613559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3368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Support</a:t>
            </a:r>
            <a:endParaRPr lang="en-US" sz="2200" dirty="0"/>
          </a:p>
        </p:txBody>
      </p:sp>
      <p:sp>
        <p:nvSpPr>
          <p:cNvPr id="16" name="Text 8"/>
          <p:cNvSpPr/>
          <p:nvPr/>
        </p:nvSpPr>
        <p:spPr>
          <a:xfrm>
            <a:off x="793790" y="5827276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Caught between truth and company directives</a:t>
            </a:r>
            <a:endParaRPr lang="en-US" sz="175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33" y="5613559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117646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Stockholders vs. Stakeholders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10217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Stockholders</a:t>
            </a:r>
            <a:endParaRPr lang="en-US" sz="2200" dirty="0"/>
          </a:p>
        </p:txBody>
      </p:sp>
      <p:sp>
        <p:nvSpPr>
          <p:cNvPr id="5" name="Text 2"/>
          <p:cNvSpPr/>
          <p:nvPr/>
        </p:nvSpPr>
        <p:spPr>
          <a:xfrm>
            <a:off x="793790" y="4683323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Focus: Financial returns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793790" y="5227558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Concern: Stock value, dividends</a:t>
            </a:r>
            <a:endParaRPr lang="en-US" sz="1750" dirty="0"/>
          </a:p>
        </p:txBody>
      </p:sp>
      <p:sp>
        <p:nvSpPr>
          <p:cNvPr id="7" name="Text 4"/>
          <p:cNvSpPr/>
          <p:nvPr/>
        </p:nvSpPr>
        <p:spPr>
          <a:xfrm>
            <a:off x="4856321" y="410217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Stakeholders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4856321" y="4683323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Focus: Long-term stability, ethics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4856321" y="5227558"/>
            <a:ext cx="3501509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Concern: Product quality, social impact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957382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Enterprise Mobility's Code of Conduct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3024783"/>
            <a:ext cx="3664744" cy="12192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5940" y="2715101"/>
            <a:ext cx="680442" cy="68044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2490014" y="2885242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2"/>
          <p:cNvSpPr/>
          <p:nvPr/>
        </p:nvSpPr>
        <p:spPr>
          <a:xfrm>
            <a:off x="1051084" y="3622238"/>
            <a:ext cx="295846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Leadership Obligations</a:t>
            </a:r>
            <a:endParaRPr lang="en-US" sz="2200" dirty="0"/>
          </a:p>
        </p:txBody>
      </p:sp>
      <p:sp>
        <p:nvSpPr>
          <p:cNvPr id="8" name="Text 3"/>
          <p:cNvSpPr/>
          <p:nvPr/>
        </p:nvSpPr>
        <p:spPr>
          <a:xfrm>
            <a:off x="1051084" y="4112657"/>
            <a:ext cx="315015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Leaders required to "lead by example"</a:t>
            </a:r>
            <a:endParaRPr lang="en-US" sz="175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5348" y="3024783"/>
            <a:ext cx="3664863" cy="121920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7498" y="2715101"/>
            <a:ext cx="680442" cy="68044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6381571" y="2885242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2" name="Text 5"/>
          <p:cNvSpPr/>
          <p:nvPr/>
        </p:nvSpPr>
        <p:spPr>
          <a:xfrm>
            <a:off x="4942642" y="3622238"/>
            <a:ext cx="283940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Clear Reporting Paths</a:t>
            </a:r>
            <a:endParaRPr lang="en-US" sz="2200" dirty="0"/>
          </a:p>
        </p:txBody>
      </p:sp>
      <p:sp>
        <p:nvSpPr>
          <p:cNvPr id="13" name="Text 6"/>
          <p:cNvSpPr/>
          <p:nvPr/>
        </p:nvSpPr>
        <p:spPr>
          <a:xfrm>
            <a:off x="4942642" y="4112657"/>
            <a:ext cx="315027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24/7 ethics hotline and online reporting</a:t>
            </a:r>
            <a:endParaRPr lang="en-US" sz="1750" dirty="0"/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586770"/>
            <a:ext cx="7556421" cy="121920"/>
          </a:xfrm>
          <a:prstGeom prst="rect">
            <a:avLst/>
          </a:prstGeom>
        </p:spPr>
      </p:pic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779" y="5277088"/>
            <a:ext cx="680442" cy="680442"/>
          </a:xfrm>
          <a:prstGeom prst="rect">
            <a:avLst/>
          </a:prstGeom>
        </p:spPr>
      </p:pic>
      <p:sp>
        <p:nvSpPr>
          <p:cNvPr id="16" name="Text 7"/>
          <p:cNvSpPr/>
          <p:nvPr/>
        </p:nvSpPr>
        <p:spPr>
          <a:xfrm>
            <a:off x="4435852" y="544722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100" dirty="0"/>
          </a:p>
        </p:txBody>
      </p:sp>
      <p:sp>
        <p:nvSpPr>
          <p:cNvPr id="17" name="Text 8"/>
          <p:cNvSpPr/>
          <p:nvPr/>
        </p:nvSpPr>
        <p:spPr>
          <a:xfrm>
            <a:off x="1051084" y="6184225"/>
            <a:ext cx="335196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Comprehensive Coverage</a:t>
            </a:r>
            <a:endParaRPr lang="en-US" sz="2200" dirty="0"/>
          </a:p>
        </p:txBody>
      </p:sp>
      <p:sp>
        <p:nvSpPr>
          <p:cNvPr id="18" name="Text 9"/>
          <p:cNvSpPr/>
          <p:nvPr/>
        </p:nvSpPr>
        <p:spPr>
          <a:xfrm>
            <a:off x="1051084" y="6674644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175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Addresses conflicts, harassment, corruption</a:t>
            </a:r>
            <a:endParaRPr lang="en-US" sz="17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122533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Professional Codes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6280190" y="4171474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ACM Code of Ethics provides guidance</a:t>
            </a:r>
            <a:endParaRPr lang="en-US" sz="2400" dirty="0"/>
          </a:p>
        </p:txBody>
      </p:sp>
      <p:sp>
        <p:nvSpPr>
          <p:cNvPr id="5" name="Text 2"/>
          <p:cNvSpPr/>
          <p:nvPr/>
        </p:nvSpPr>
        <p:spPr>
          <a:xfrm>
            <a:off x="6280190" y="4766786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Consider adopting for personal decisions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258</Words>
  <Application>Microsoft Office PowerPoint</Application>
  <PresentationFormat>Custom</PresentationFormat>
  <Paragraphs>79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Roboto</vt:lpstr>
      <vt:lpstr>Host Grotesk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2025-07-10T17:21:04Z</dcterms:created>
  <dcterms:modified xsi:type="dcterms:W3CDTF">2025-07-11T17:30:56Z</dcterms:modified>
</cp:coreProperties>
</file>