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4630400" cy="8229600"/>
  <p:notesSz cx="8229600" cy="14630400"/>
  <p:embeddedFontLst>
    <p:embeddedFont>
      <p:font typeface="Instrument Sans Medium" panose="020B0604020202020204" charset="0"/>
      <p:regular r:id="rId12"/>
    </p:embeddedFont>
    <p:embeddedFont>
      <p:font typeface="Instrument Sans Semi Bold" panose="020B0604020202020204" charset="0"/>
      <p:regular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8D657FE-11BB-4BC9-88C3-1EE2EFB13C05}">
          <p14:sldIdLst>
            <p14:sldId id="256"/>
            <p14:sldId id="257"/>
            <p14:sldId id="258"/>
            <p14:sldId id="259"/>
          </p14:sldIdLst>
        </p14:section>
        <p14:section name="Untitled Section" id="{A64B3D0C-4222-4A80-9664-4EE0114E1D96}">
          <p14:sldIdLst>
            <p14:sldId id="260"/>
            <p14:sldId id="261"/>
            <p14:sldId id="262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70" d="100"/>
          <a:sy n="70" d="100"/>
        </p:scale>
        <p:origin x="62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537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DEEE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3051572"/>
            <a:ext cx="75564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Ethics in Technology Chapter 2: </a:t>
            </a:r>
            <a:br>
              <a:rPr lang="en-US" sz="44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</a:br>
            <a:r>
              <a:rPr lang="en-US" sz="44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Foundations &amp; Frameworks</a:t>
            </a:r>
            <a:endParaRPr lang="en-US" sz="44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974890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What is Ethics?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910483"/>
            <a:ext cx="6244709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i="1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What </a:t>
            </a: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does Ethics mean to you?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93790" y="3443288"/>
            <a:ext cx="6244709" cy="9070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i="1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How </a:t>
            </a: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and </a:t>
            </a:r>
            <a:r>
              <a:rPr lang="en-US" sz="1750" i="1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When </a:t>
            </a: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and </a:t>
            </a:r>
            <a:r>
              <a:rPr lang="en-US" sz="1750" i="1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Where </a:t>
            </a: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did you learn about your Ethics? 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429601"/>
            <a:ext cx="6244709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i="1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Who </a:t>
            </a: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taught you about Ethics? </a:t>
            </a:r>
            <a:endParaRPr lang="en-US" sz="1750" dirty="0"/>
          </a:p>
        </p:txBody>
      </p:sp>
      <p:sp>
        <p:nvSpPr>
          <p:cNvPr id="6" name="Text 4"/>
          <p:cNvSpPr/>
          <p:nvPr/>
        </p:nvSpPr>
        <p:spPr>
          <a:xfrm>
            <a:off x="793790" y="4962406"/>
            <a:ext cx="6244709" cy="4535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i="1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How </a:t>
            </a: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do you know if they were correct? 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793790" y="5495211"/>
            <a:ext cx="6244709" cy="90701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i="1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Who </a:t>
            </a: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gets to decide – </a:t>
            </a:r>
            <a:r>
              <a:rPr lang="en-US" sz="1750" i="1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for you</a:t>
            </a: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 – what your ultimate personal Ethics are going to be?</a:t>
            </a:r>
            <a:endParaRPr lang="en-US" sz="1750" dirty="0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9521" y="922258"/>
            <a:ext cx="5818108" cy="5818108"/>
          </a:xfrm>
          <a:prstGeom prst="rect">
            <a:avLst/>
          </a:prstGeom>
        </p:spPr>
      </p:pic>
      <p:sp>
        <p:nvSpPr>
          <p:cNvPr id="9" name="Text 6"/>
          <p:cNvSpPr/>
          <p:nvPr/>
        </p:nvSpPr>
        <p:spPr>
          <a:xfrm>
            <a:off x="7599521" y="6995517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5110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What is Ethics?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743789" y="408789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Personal Definition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4578310"/>
            <a:ext cx="3785235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850"/>
              </a:lnSpc>
              <a:buNone/>
            </a:pP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Where did your understanding come from?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1411" y="4209098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2861548"/>
            <a:ext cx="304264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No Universal Definition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9937790" y="3351967"/>
            <a:ext cx="3898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Many perspectives shape ethical understanding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70307" y="3258026"/>
            <a:ext cx="339328" cy="424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7790" y="531411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Critical Thinking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9937790" y="5804535"/>
            <a:ext cx="38988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Questioning sources and assumptions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94533" y="5984200"/>
            <a:ext cx="339328" cy="424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32711" y="583049"/>
            <a:ext cx="5722382" cy="65424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150"/>
              </a:lnSpc>
              <a:buNone/>
            </a:pPr>
            <a:r>
              <a:rPr lang="en-US" sz="410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Key Ethical Movements</a:t>
            </a:r>
            <a:endParaRPr lang="en-US" sz="4100" dirty="0"/>
          </a:p>
        </p:txBody>
      </p:sp>
      <p:sp>
        <p:nvSpPr>
          <p:cNvPr id="3" name="Shape 1"/>
          <p:cNvSpPr/>
          <p:nvPr/>
        </p:nvSpPr>
        <p:spPr>
          <a:xfrm>
            <a:off x="732711" y="1947148"/>
            <a:ext cx="6477833" cy="91440"/>
          </a:xfrm>
          <a:prstGeom prst="roundRect">
            <a:avLst>
              <a:gd name="adj" fmla="val 206082"/>
            </a:avLst>
          </a:prstGeom>
          <a:solidFill>
            <a:srgbClr val="84C1F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3657540" y="1656040"/>
            <a:ext cx="628055" cy="628055"/>
          </a:xfrm>
          <a:prstGeom prst="roundRect">
            <a:avLst>
              <a:gd name="adj" fmla="val 145592"/>
            </a:avLst>
          </a:prstGeom>
          <a:solidFill>
            <a:srgbClr val="84C1F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3845897" y="1813084"/>
            <a:ext cx="251222" cy="3139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1950" dirty="0">
                <a:solidFill>
                  <a:srgbClr val="000000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1</a:t>
            </a:r>
            <a:endParaRPr lang="en-US" sz="1950" dirty="0"/>
          </a:p>
        </p:txBody>
      </p:sp>
      <p:sp>
        <p:nvSpPr>
          <p:cNvPr id="6" name="Text 4"/>
          <p:cNvSpPr/>
          <p:nvPr/>
        </p:nvSpPr>
        <p:spPr>
          <a:xfrm>
            <a:off x="964883" y="2493407"/>
            <a:ext cx="2617232" cy="3270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Deontological Ethics</a:t>
            </a:r>
            <a:endParaRPr lang="en-US" sz="2050" dirty="0"/>
          </a:p>
        </p:txBody>
      </p:sp>
      <p:sp>
        <p:nvSpPr>
          <p:cNvPr id="7" name="Text 5"/>
          <p:cNvSpPr/>
          <p:nvPr/>
        </p:nvSpPr>
        <p:spPr>
          <a:xfrm>
            <a:off x="964883" y="2946083"/>
            <a:ext cx="6013490" cy="335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Duty, rules, inherent rightness of actions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7419856" y="1947148"/>
            <a:ext cx="6477833" cy="91440"/>
          </a:xfrm>
          <a:prstGeom prst="roundRect">
            <a:avLst>
              <a:gd name="adj" fmla="val 206082"/>
            </a:avLst>
          </a:prstGeom>
          <a:solidFill>
            <a:srgbClr val="84C1F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9" name="Shape 7"/>
          <p:cNvSpPr/>
          <p:nvPr/>
        </p:nvSpPr>
        <p:spPr>
          <a:xfrm>
            <a:off x="10344686" y="1656040"/>
            <a:ext cx="628055" cy="628055"/>
          </a:xfrm>
          <a:prstGeom prst="roundRect">
            <a:avLst>
              <a:gd name="adj" fmla="val 145592"/>
            </a:avLst>
          </a:prstGeom>
          <a:solidFill>
            <a:srgbClr val="84C1F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10533043" y="1813084"/>
            <a:ext cx="251222" cy="3139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1950" dirty="0">
                <a:solidFill>
                  <a:srgbClr val="000000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2</a:t>
            </a:r>
            <a:endParaRPr lang="en-US" sz="1950" dirty="0"/>
          </a:p>
        </p:txBody>
      </p:sp>
      <p:sp>
        <p:nvSpPr>
          <p:cNvPr id="11" name="Text 9"/>
          <p:cNvSpPr/>
          <p:nvPr/>
        </p:nvSpPr>
        <p:spPr>
          <a:xfrm>
            <a:off x="7652028" y="2493407"/>
            <a:ext cx="2617232" cy="3270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Rationalism</a:t>
            </a:r>
            <a:endParaRPr lang="en-US" sz="2050" dirty="0"/>
          </a:p>
        </p:txBody>
      </p:sp>
      <p:sp>
        <p:nvSpPr>
          <p:cNvPr id="12" name="Text 10"/>
          <p:cNvSpPr/>
          <p:nvPr/>
        </p:nvSpPr>
        <p:spPr>
          <a:xfrm>
            <a:off x="7652028" y="2946083"/>
            <a:ext cx="6013490" cy="335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Reason and logic as ethical guides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732711" y="4013716"/>
            <a:ext cx="6477833" cy="91440"/>
          </a:xfrm>
          <a:prstGeom prst="roundRect">
            <a:avLst>
              <a:gd name="adj" fmla="val 206082"/>
            </a:avLst>
          </a:prstGeom>
          <a:solidFill>
            <a:srgbClr val="84C1F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4" name="Shape 12"/>
          <p:cNvSpPr/>
          <p:nvPr/>
        </p:nvSpPr>
        <p:spPr>
          <a:xfrm>
            <a:off x="3657540" y="3722608"/>
            <a:ext cx="628055" cy="628055"/>
          </a:xfrm>
          <a:prstGeom prst="roundRect">
            <a:avLst>
              <a:gd name="adj" fmla="val 145592"/>
            </a:avLst>
          </a:prstGeom>
          <a:solidFill>
            <a:srgbClr val="84C1F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3845897" y="3879652"/>
            <a:ext cx="251222" cy="3139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1950" dirty="0">
                <a:solidFill>
                  <a:srgbClr val="000000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3</a:t>
            </a:r>
            <a:endParaRPr lang="en-US" sz="1950" dirty="0"/>
          </a:p>
        </p:txBody>
      </p:sp>
      <p:sp>
        <p:nvSpPr>
          <p:cNvPr id="16" name="Text 14"/>
          <p:cNvSpPr/>
          <p:nvPr/>
        </p:nvSpPr>
        <p:spPr>
          <a:xfrm>
            <a:off x="964883" y="4559975"/>
            <a:ext cx="2617232" cy="3270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Utilitarianism</a:t>
            </a:r>
            <a:endParaRPr lang="en-US" sz="2050" dirty="0"/>
          </a:p>
        </p:txBody>
      </p:sp>
      <p:sp>
        <p:nvSpPr>
          <p:cNvPr id="17" name="Text 15"/>
          <p:cNvSpPr/>
          <p:nvPr/>
        </p:nvSpPr>
        <p:spPr>
          <a:xfrm>
            <a:off x="964883" y="5012650"/>
            <a:ext cx="6013490" cy="335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Maximizing well-being for greatest number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7419856" y="4013716"/>
            <a:ext cx="6477833" cy="91440"/>
          </a:xfrm>
          <a:prstGeom prst="roundRect">
            <a:avLst>
              <a:gd name="adj" fmla="val 206082"/>
            </a:avLst>
          </a:prstGeom>
          <a:solidFill>
            <a:srgbClr val="84C1F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9" name="Shape 17"/>
          <p:cNvSpPr/>
          <p:nvPr/>
        </p:nvSpPr>
        <p:spPr>
          <a:xfrm>
            <a:off x="10344686" y="3722608"/>
            <a:ext cx="628055" cy="628055"/>
          </a:xfrm>
          <a:prstGeom prst="roundRect">
            <a:avLst>
              <a:gd name="adj" fmla="val 145592"/>
            </a:avLst>
          </a:prstGeom>
          <a:solidFill>
            <a:srgbClr val="84C1F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10533043" y="3879652"/>
            <a:ext cx="251222" cy="3139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1950" dirty="0">
                <a:solidFill>
                  <a:srgbClr val="000000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4</a:t>
            </a:r>
            <a:endParaRPr lang="en-US" sz="1950" dirty="0"/>
          </a:p>
        </p:txBody>
      </p:sp>
      <p:sp>
        <p:nvSpPr>
          <p:cNvPr id="21" name="Text 19"/>
          <p:cNvSpPr/>
          <p:nvPr/>
        </p:nvSpPr>
        <p:spPr>
          <a:xfrm>
            <a:off x="7652028" y="4559975"/>
            <a:ext cx="2617232" cy="3270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Humanism</a:t>
            </a:r>
            <a:endParaRPr lang="en-US" sz="2050" dirty="0"/>
          </a:p>
        </p:txBody>
      </p:sp>
      <p:sp>
        <p:nvSpPr>
          <p:cNvPr id="22" name="Text 20"/>
          <p:cNvSpPr/>
          <p:nvPr/>
        </p:nvSpPr>
        <p:spPr>
          <a:xfrm>
            <a:off x="7652028" y="5012650"/>
            <a:ext cx="6013490" cy="335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Human dignity and flourishing at center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732711" y="6080284"/>
            <a:ext cx="6477833" cy="91440"/>
          </a:xfrm>
          <a:prstGeom prst="roundRect">
            <a:avLst>
              <a:gd name="adj" fmla="val 206082"/>
            </a:avLst>
          </a:prstGeom>
          <a:solidFill>
            <a:srgbClr val="84C1F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4" name="Shape 22"/>
          <p:cNvSpPr/>
          <p:nvPr/>
        </p:nvSpPr>
        <p:spPr>
          <a:xfrm>
            <a:off x="3657540" y="5789176"/>
            <a:ext cx="628055" cy="628055"/>
          </a:xfrm>
          <a:prstGeom prst="roundRect">
            <a:avLst>
              <a:gd name="adj" fmla="val 145592"/>
            </a:avLst>
          </a:prstGeom>
          <a:solidFill>
            <a:srgbClr val="84C1F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5" name="Text 23"/>
          <p:cNvSpPr/>
          <p:nvPr/>
        </p:nvSpPr>
        <p:spPr>
          <a:xfrm>
            <a:off x="3845897" y="5946219"/>
            <a:ext cx="251222" cy="3139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1950" dirty="0">
                <a:solidFill>
                  <a:srgbClr val="000000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5</a:t>
            </a:r>
            <a:endParaRPr lang="en-US" sz="1950" dirty="0"/>
          </a:p>
        </p:txBody>
      </p:sp>
      <p:sp>
        <p:nvSpPr>
          <p:cNvPr id="26" name="Text 24"/>
          <p:cNvSpPr/>
          <p:nvPr/>
        </p:nvSpPr>
        <p:spPr>
          <a:xfrm>
            <a:off x="964883" y="6626543"/>
            <a:ext cx="2617232" cy="3270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Feminist Ethics</a:t>
            </a:r>
            <a:endParaRPr lang="en-US" sz="2050" dirty="0"/>
          </a:p>
        </p:txBody>
      </p:sp>
      <p:sp>
        <p:nvSpPr>
          <p:cNvPr id="27" name="Text 25"/>
          <p:cNvSpPr/>
          <p:nvPr/>
        </p:nvSpPr>
        <p:spPr>
          <a:xfrm>
            <a:off x="964883" y="7079218"/>
            <a:ext cx="6013490" cy="335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Focus on care, relationships, context, and responsibility 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7419856" y="6080284"/>
            <a:ext cx="6477833" cy="91440"/>
          </a:xfrm>
          <a:prstGeom prst="roundRect">
            <a:avLst>
              <a:gd name="adj" fmla="val 206082"/>
            </a:avLst>
          </a:prstGeom>
          <a:solidFill>
            <a:srgbClr val="84C1F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9" name="Shape 27"/>
          <p:cNvSpPr/>
          <p:nvPr/>
        </p:nvSpPr>
        <p:spPr>
          <a:xfrm>
            <a:off x="10344686" y="5789176"/>
            <a:ext cx="628055" cy="628055"/>
          </a:xfrm>
          <a:prstGeom prst="roundRect">
            <a:avLst>
              <a:gd name="adj" fmla="val 145592"/>
            </a:avLst>
          </a:prstGeom>
          <a:solidFill>
            <a:srgbClr val="84C1FA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30" name="Text 28"/>
          <p:cNvSpPr/>
          <p:nvPr/>
        </p:nvSpPr>
        <p:spPr>
          <a:xfrm>
            <a:off x="10533043" y="5946219"/>
            <a:ext cx="251222" cy="3139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1950" dirty="0">
                <a:solidFill>
                  <a:srgbClr val="000000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6</a:t>
            </a:r>
            <a:endParaRPr lang="en-US" sz="1950" dirty="0"/>
          </a:p>
        </p:txBody>
      </p:sp>
      <p:sp>
        <p:nvSpPr>
          <p:cNvPr id="31" name="Text 29"/>
          <p:cNvSpPr/>
          <p:nvPr/>
        </p:nvSpPr>
        <p:spPr>
          <a:xfrm>
            <a:off x="7652028" y="6626543"/>
            <a:ext cx="2617232" cy="3270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Phenomenology</a:t>
            </a:r>
            <a:endParaRPr lang="en-US" sz="2050" dirty="0"/>
          </a:p>
        </p:txBody>
      </p:sp>
      <p:sp>
        <p:nvSpPr>
          <p:cNvPr id="32" name="Text 30"/>
          <p:cNvSpPr/>
          <p:nvPr/>
        </p:nvSpPr>
        <p:spPr>
          <a:xfrm>
            <a:off x="7652028" y="7079218"/>
            <a:ext cx="6013490" cy="335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en-US" sz="16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Focus on human-technology relations </a:t>
            </a:r>
            <a:endParaRPr lang="en-US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1638" y="566976"/>
            <a:ext cx="5155168" cy="644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Notable Ethicists</a:t>
            </a:r>
            <a:endParaRPr lang="en-US" sz="40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638" y="1752481"/>
            <a:ext cx="6342102" cy="6342102"/>
          </a:xfrm>
          <a:prstGeom prst="rect">
            <a:avLst/>
          </a:prstGeom>
        </p:spPr>
      </p:pic>
      <p:sp>
        <p:nvSpPr>
          <p:cNvPr id="11" name="Text 5">
            <a:extLst>
              <a:ext uri="{FF2B5EF4-FFF2-40B4-BE49-F238E27FC236}">
                <a16:creationId xmlns:a16="http://schemas.microsoft.com/office/drawing/2014/main" id="{E8C036D3-2DFD-4D3E-E8B4-C68C10EEC4A5}"/>
              </a:ext>
            </a:extLst>
          </p:cNvPr>
          <p:cNvSpPr/>
          <p:nvPr/>
        </p:nvSpPr>
        <p:spPr>
          <a:xfrm flipH="1">
            <a:off x="7857984" y="1789925"/>
            <a:ext cx="6125143" cy="57204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400" dirty="0"/>
              <a:t>Immanuel Kant: Categorical Imperative (Deontology)</a:t>
            </a: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fr-FR" sz="2400" dirty="0"/>
              <a:t>René Descartes : </a:t>
            </a:r>
            <a:r>
              <a:rPr lang="fr-FR" sz="2400" dirty="0" err="1"/>
              <a:t>Logical</a:t>
            </a:r>
            <a:r>
              <a:rPr lang="fr-FR" sz="2400" dirty="0"/>
              <a:t> </a:t>
            </a:r>
            <a:r>
              <a:rPr lang="fr-FR" sz="2400" dirty="0" err="1"/>
              <a:t>Analysis</a:t>
            </a:r>
            <a:r>
              <a:rPr lang="fr-FR" sz="2400" dirty="0"/>
              <a:t> (</a:t>
            </a:r>
            <a:r>
              <a:rPr lang="fr-FR" sz="2400" dirty="0" err="1"/>
              <a:t>Rationalism</a:t>
            </a:r>
            <a:r>
              <a:rPr lang="fr-FR" sz="2400" dirty="0"/>
              <a:t>)</a:t>
            </a:r>
            <a:endParaRPr lang="en-US" sz="2400" dirty="0"/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400" dirty="0"/>
              <a:t>John Stuart Mill: Greatest good (Utilitarianism)</a:t>
            </a: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400" dirty="0"/>
              <a:t>Martha Nussbaum: Human capabilities (Humanism)</a:t>
            </a: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400" dirty="0"/>
              <a:t>Carol Gilligan: Ethics of care </a:t>
            </a:r>
            <a:br>
              <a:rPr lang="en-US" sz="2400" dirty="0"/>
            </a:br>
            <a:r>
              <a:rPr lang="en-US" sz="2400" dirty="0"/>
              <a:t>(Feminist Ethics)</a:t>
            </a: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400" dirty="0"/>
              <a:t>Don Ihde: Human-Technology Relations (Phenomenology)</a:t>
            </a:r>
            <a:endParaRPr lang="en-US" sz="1750" dirty="0"/>
          </a:p>
          <a:p>
            <a:pPr marL="342900" indent="-342900">
              <a:lnSpc>
                <a:spcPts val="2850"/>
              </a:lnSpc>
              <a:buSzPct val="100000"/>
              <a:buChar char="•"/>
            </a:pP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02203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Personal Lenses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184440"/>
            <a:ext cx="6379607" cy="394287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6354128"/>
            <a:ext cx="297882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Background &amp; Identity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6844546"/>
            <a:ext cx="6379607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Age, race, gender, religion, education, socioeconomic level</a:t>
            </a:r>
            <a:endParaRPr lang="en-US" sz="175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6884" y="2184440"/>
            <a:ext cx="6379726" cy="3942874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456884" y="635412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Values &amp; Beliefs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7456884" y="6844546"/>
            <a:ext cx="637972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Core principles that shape worldview</a:t>
            </a: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3363516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Perspective Matters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412456"/>
            <a:ext cx="7446827" cy="86177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Same reality, different interpretations, often determined based on your viewpoint</a:t>
            </a: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886551"/>
            <a:ext cx="732877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Key Foundational Concepts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4048958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CEE6F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1530906" y="412682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Shared Definitions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530906" y="4617244"/>
            <a:ext cx="342149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Critical for meaningful discussion</a:t>
            </a:r>
            <a:endParaRPr lang="en-US" sz="1750" dirty="0"/>
          </a:p>
        </p:txBody>
      </p:sp>
      <p:sp>
        <p:nvSpPr>
          <p:cNvPr id="6" name="Shape 4"/>
          <p:cNvSpPr/>
          <p:nvPr/>
        </p:nvSpPr>
        <p:spPr>
          <a:xfrm>
            <a:off x="5235893" y="4048958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CEE6F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5973008" y="4126825"/>
            <a:ext cx="3421499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Technology's Ethical Neutrality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5973008" y="4971574"/>
            <a:ext cx="342149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Issues lie in human application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9677995" y="4048958"/>
            <a:ext cx="510302" cy="510302"/>
          </a:xfrm>
          <a:prstGeom prst="roundRect">
            <a:avLst>
              <a:gd name="adj" fmla="val 40005"/>
            </a:avLst>
          </a:prstGeom>
          <a:solidFill>
            <a:srgbClr val="CEE6FD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10415111" y="412682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1E306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Accelerating Change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10415111" y="4617244"/>
            <a:ext cx="342149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Tech advancement is exponential</a:t>
            </a: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055019"/>
            <a:ext cx="575941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091C53"/>
                </a:solidFill>
                <a:latin typeface="Instrument Sans Semi Bold" pitchFamily="34" charset="0"/>
                <a:ea typeface="Instrument Sans Semi Bold" pitchFamily="34" charset="-122"/>
                <a:cs typeface="Instrument Sans Semi Bold" pitchFamily="34" charset="-120"/>
              </a:rPr>
              <a:t>Discussion Questions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3103959"/>
            <a:ext cx="3664744" cy="1603296"/>
          </a:xfrm>
          <a:prstGeom prst="roundRect">
            <a:avLst>
              <a:gd name="adj" fmla="val 12733"/>
            </a:avLst>
          </a:prstGeom>
          <a:noFill/>
          <a:ln w="30480">
            <a:solidFill>
              <a:srgbClr val="B4CCE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51084" y="3361253"/>
            <a:ext cx="3150156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What aspects of your background most influence your worldview?</a:t>
            </a:r>
            <a:endParaRPr lang="en-US" sz="1750" dirty="0"/>
          </a:p>
        </p:txBody>
      </p:sp>
      <p:sp>
        <p:nvSpPr>
          <p:cNvPr id="6" name="Shape 3"/>
          <p:cNvSpPr/>
          <p:nvPr/>
        </p:nvSpPr>
        <p:spPr>
          <a:xfrm>
            <a:off x="4685348" y="3103959"/>
            <a:ext cx="3664863" cy="1603296"/>
          </a:xfrm>
          <a:prstGeom prst="roundRect">
            <a:avLst>
              <a:gd name="adj" fmla="val 12733"/>
            </a:avLst>
          </a:prstGeom>
          <a:noFill/>
          <a:ln w="30480">
            <a:solidFill>
              <a:srgbClr val="B4CCE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4942642" y="3361253"/>
            <a:ext cx="315027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Have you ever changed your mind about a major ethical issue? Why?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793790" y="4934069"/>
            <a:ext cx="7556421" cy="1240393"/>
          </a:xfrm>
          <a:prstGeom prst="roundRect">
            <a:avLst>
              <a:gd name="adj" fmla="val 16458"/>
            </a:avLst>
          </a:prstGeom>
          <a:noFill/>
          <a:ln w="30480">
            <a:solidFill>
              <a:srgbClr val="B4CCE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1051084" y="5191363"/>
            <a:ext cx="7041832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1E3063"/>
                </a:solidFill>
                <a:latin typeface="Instrument Sans Medium" pitchFamily="34" charset="0"/>
                <a:ea typeface="Instrument Sans Medium" pitchFamily="34" charset="-122"/>
                <a:cs typeface="Instrument Sans Medium" pitchFamily="34" charset="-120"/>
              </a:rPr>
              <a:t>How do you respond when encountering viewpoints that challenge yours?</a:t>
            </a: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311</Words>
  <Application>Microsoft Office PowerPoint</Application>
  <PresentationFormat>Custom</PresentationFormat>
  <Paragraphs>67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Instrument Sans Semi Bold</vt:lpstr>
      <vt:lpstr>Instrument Sans Medium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Ed Weber</cp:lastModifiedBy>
  <cp:revision>4</cp:revision>
  <dcterms:created xsi:type="dcterms:W3CDTF">2025-07-09T18:20:47Z</dcterms:created>
  <dcterms:modified xsi:type="dcterms:W3CDTF">2025-07-11T17:29:11Z</dcterms:modified>
</cp:coreProperties>
</file>