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4630400" cy="8229600"/>
  <p:notesSz cx="8229600" cy="14630400"/>
  <p:embeddedFontLst>
    <p:embeddedFont>
      <p:font typeface="Host Grotesk Medium" panose="020B0604020202020204" charset="0"/>
      <p:regular r:id="rId13"/>
    </p:embeddedFont>
    <p:embeddedFont>
      <p:font typeface="Roboto" panose="02000000000000000000" pitchFamily="2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0"/>
  </p:normalViewPr>
  <p:slideViewPr>
    <p:cSldViewPr snapToGrid="0" snapToObjects="1">
      <p:cViewPr varScale="1">
        <p:scale>
          <a:sx n="70" d="100"/>
          <a:sy n="70" d="100"/>
        </p:scale>
        <p:origin x="62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9489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697242"/>
            <a:ext cx="7556421" cy="28351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Ethics in Technology</a:t>
            </a:r>
            <a:b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</a:b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Chapter 13:</a:t>
            </a:r>
            <a:b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</a:b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Technological Disruption and the Paradox of Progress</a:t>
            </a:r>
            <a:endParaRPr lang="en-US" sz="44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769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4206478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The Path Forward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20169" y="5283756"/>
            <a:ext cx="693657" cy="708660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530906" y="5333286"/>
            <a:ext cx="3421499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Ethical Technology Deployment</a:t>
            </a:r>
            <a:endParaRPr lang="en-US" sz="2800" dirty="0"/>
          </a:p>
        </p:txBody>
      </p:sp>
      <p:sp>
        <p:nvSpPr>
          <p:cNvPr id="6" name="Text 3"/>
          <p:cNvSpPr/>
          <p:nvPr/>
        </p:nvSpPr>
        <p:spPr>
          <a:xfrm>
            <a:off x="1530906" y="6178034"/>
            <a:ext cx="3421499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Ensuring equitable access and benefits</a:t>
            </a:r>
            <a:endParaRPr lang="en-US" sz="2000" dirty="0"/>
          </a:p>
        </p:txBody>
      </p:sp>
      <p:sp>
        <p:nvSpPr>
          <p:cNvPr id="7" name="Shape 4"/>
          <p:cNvSpPr/>
          <p:nvPr/>
        </p:nvSpPr>
        <p:spPr>
          <a:xfrm>
            <a:off x="5062272" y="5283756"/>
            <a:ext cx="693657" cy="708660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5973008" y="5333286"/>
            <a:ext cx="3378041" cy="3543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Economic Model Evolution</a:t>
            </a:r>
            <a:endParaRPr lang="en-US" sz="2800" dirty="0"/>
          </a:p>
        </p:txBody>
      </p:sp>
      <p:sp>
        <p:nvSpPr>
          <p:cNvPr id="9" name="Text 6"/>
          <p:cNvSpPr/>
          <p:nvPr/>
        </p:nvSpPr>
        <p:spPr>
          <a:xfrm>
            <a:off x="5973008" y="6178034"/>
            <a:ext cx="3421499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Beyond employment-based participation</a:t>
            </a:r>
            <a:endParaRPr lang="en-US" sz="2000" dirty="0"/>
          </a:p>
        </p:txBody>
      </p:sp>
      <p:sp>
        <p:nvSpPr>
          <p:cNvPr id="10" name="Shape 7"/>
          <p:cNvSpPr/>
          <p:nvPr/>
        </p:nvSpPr>
        <p:spPr>
          <a:xfrm>
            <a:off x="9504374" y="5283756"/>
            <a:ext cx="693657" cy="708660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10415111" y="5333286"/>
            <a:ext cx="3421499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Human-Centered Progress</a:t>
            </a:r>
            <a:endParaRPr lang="en-US" sz="2800" dirty="0"/>
          </a:p>
        </p:txBody>
      </p:sp>
      <p:sp>
        <p:nvSpPr>
          <p:cNvPr id="12" name="Text 9"/>
          <p:cNvSpPr/>
          <p:nvPr/>
        </p:nvSpPr>
        <p:spPr>
          <a:xfrm>
            <a:off x="10415111" y="6178034"/>
            <a:ext cx="3421499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Technology serving well-being, not just growth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079540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Waves of Innovation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10043160" y="2128480"/>
            <a:ext cx="30480" cy="4426268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9153287" y="2368391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9803249" y="2128480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9888319" y="2170986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</a:t>
            </a:r>
            <a:endParaRPr lang="en-US" sz="2650" dirty="0"/>
          </a:p>
        </p:txBody>
      </p:sp>
      <p:sp>
        <p:nvSpPr>
          <p:cNvPr id="8" name="Text 5"/>
          <p:cNvSpPr/>
          <p:nvPr/>
        </p:nvSpPr>
        <p:spPr>
          <a:xfrm>
            <a:off x="6280190" y="2206347"/>
            <a:ext cx="264414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Past</a:t>
            </a:r>
            <a:endParaRPr lang="en-US" sz="3200" dirty="0"/>
          </a:p>
        </p:txBody>
      </p:sp>
      <p:sp>
        <p:nvSpPr>
          <p:cNvPr id="9" name="Text 6"/>
          <p:cNvSpPr/>
          <p:nvPr/>
        </p:nvSpPr>
        <p:spPr>
          <a:xfrm>
            <a:off x="6280190" y="2696766"/>
            <a:ext cx="2644140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Printing press, assembly line, computers</a:t>
            </a:r>
            <a:endParaRPr lang="en-US" sz="2400" dirty="0"/>
          </a:p>
        </p:txBody>
      </p:sp>
      <p:sp>
        <p:nvSpPr>
          <p:cNvPr id="10" name="Shape 7"/>
          <p:cNvSpPr/>
          <p:nvPr/>
        </p:nvSpPr>
        <p:spPr>
          <a:xfrm>
            <a:off x="10283071" y="3729276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9803249" y="3489365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9888319" y="3531870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</a:t>
            </a:r>
            <a:endParaRPr lang="en-US" sz="2650" dirty="0"/>
          </a:p>
        </p:txBody>
      </p:sp>
      <p:sp>
        <p:nvSpPr>
          <p:cNvPr id="13" name="Text 10"/>
          <p:cNvSpPr/>
          <p:nvPr/>
        </p:nvSpPr>
        <p:spPr>
          <a:xfrm>
            <a:off x="11192470" y="3567232"/>
            <a:ext cx="264414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Present</a:t>
            </a:r>
            <a:endParaRPr lang="en-US" sz="3200" dirty="0"/>
          </a:p>
        </p:txBody>
      </p:sp>
      <p:sp>
        <p:nvSpPr>
          <p:cNvPr id="14" name="Text 11"/>
          <p:cNvSpPr/>
          <p:nvPr/>
        </p:nvSpPr>
        <p:spPr>
          <a:xfrm>
            <a:off x="11192470" y="4057650"/>
            <a:ext cx="2644140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Digital revolution, AI, biotechnology</a:t>
            </a:r>
            <a:endParaRPr lang="en-US" sz="2400" dirty="0"/>
          </a:p>
        </p:txBody>
      </p:sp>
      <p:sp>
        <p:nvSpPr>
          <p:cNvPr id="15" name="Shape 12"/>
          <p:cNvSpPr/>
          <p:nvPr/>
        </p:nvSpPr>
        <p:spPr>
          <a:xfrm>
            <a:off x="9153287" y="4902279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3"/>
          <p:cNvSpPr/>
          <p:nvPr/>
        </p:nvSpPr>
        <p:spPr>
          <a:xfrm>
            <a:off x="9803249" y="4662368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4"/>
          <p:cNvSpPr/>
          <p:nvPr/>
        </p:nvSpPr>
        <p:spPr>
          <a:xfrm>
            <a:off x="9888319" y="4704874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3</a:t>
            </a:r>
            <a:endParaRPr lang="en-US" sz="2650" dirty="0"/>
          </a:p>
        </p:txBody>
      </p:sp>
      <p:sp>
        <p:nvSpPr>
          <p:cNvPr id="18" name="Text 15"/>
          <p:cNvSpPr/>
          <p:nvPr/>
        </p:nvSpPr>
        <p:spPr>
          <a:xfrm>
            <a:off x="6280190" y="4740235"/>
            <a:ext cx="264414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Future</a:t>
            </a:r>
            <a:endParaRPr lang="en-US" sz="3200" dirty="0"/>
          </a:p>
        </p:txBody>
      </p:sp>
      <p:sp>
        <p:nvSpPr>
          <p:cNvPr id="19" name="Text 16"/>
          <p:cNvSpPr/>
          <p:nvPr/>
        </p:nvSpPr>
        <p:spPr>
          <a:xfrm>
            <a:off x="6000631" y="5230654"/>
            <a:ext cx="2923699" cy="10204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Quantum computing, neural interfaces, fusion energy</a:t>
            </a:r>
            <a:endParaRPr lang="en-US" sz="2400" dirty="0"/>
          </a:p>
        </p:txBody>
      </p:sp>
      <p:sp>
        <p:nvSpPr>
          <p:cNvPr id="20" name="Text 17"/>
          <p:cNvSpPr/>
          <p:nvPr/>
        </p:nvSpPr>
        <p:spPr>
          <a:xfrm>
            <a:off x="6280190" y="6940529"/>
            <a:ext cx="75564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Change accelerating: years, not decades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557105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Obsolescence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383286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Inevitable</a:t>
            </a:r>
            <a:endParaRPr lang="en-US" sz="3200" dirty="0"/>
          </a:p>
        </p:txBody>
      </p:sp>
      <p:sp>
        <p:nvSpPr>
          <p:cNvPr id="5" name="Text 2"/>
          <p:cNvSpPr/>
          <p:nvPr/>
        </p:nvSpPr>
        <p:spPr>
          <a:xfrm>
            <a:off x="793790" y="4414004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Natural result of progress</a:t>
            </a:r>
            <a:endParaRPr lang="en-US" sz="2400" dirty="0"/>
          </a:p>
        </p:txBody>
      </p:sp>
      <p:sp>
        <p:nvSpPr>
          <p:cNvPr id="6" name="Text 3"/>
          <p:cNvSpPr/>
          <p:nvPr/>
        </p:nvSpPr>
        <p:spPr>
          <a:xfrm>
            <a:off x="793790" y="4833461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Shorter product lifecycles</a:t>
            </a:r>
            <a:endParaRPr lang="en-US" sz="2400" dirty="0"/>
          </a:p>
        </p:txBody>
      </p:sp>
      <p:sp>
        <p:nvSpPr>
          <p:cNvPr id="7" name="Text 4"/>
          <p:cNvSpPr/>
          <p:nvPr/>
        </p:nvSpPr>
        <p:spPr>
          <a:xfrm>
            <a:off x="793790" y="5252918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Ethical implications</a:t>
            </a:r>
            <a:endParaRPr lang="en-US" sz="2400" dirty="0"/>
          </a:p>
        </p:txBody>
      </p:sp>
      <p:sp>
        <p:nvSpPr>
          <p:cNvPr id="8" name="Text 5"/>
          <p:cNvSpPr/>
          <p:nvPr/>
        </p:nvSpPr>
        <p:spPr>
          <a:xfrm>
            <a:off x="4856321" y="383286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Planned</a:t>
            </a:r>
            <a:endParaRPr lang="en-US" sz="3200" dirty="0"/>
          </a:p>
        </p:txBody>
      </p:sp>
      <p:sp>
        <p:nvSpPr>
          <p:cNvPr id="9" name="Text 6"/>
          <p:cNvSpPr/>
          <p:nvPr/>
        </p:nvSpPr>
        <p:spPr>
          <a:xfrm>
            <a:off x="4856321" y="4414004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Designed limited lifespans</a:t>
            </a:r>
            <a:endParaRPr lang="en-US" sz="2400" dirty="0"/>
          </a:p>
        </p:txBody>
      </p:sp>
      <p:sp>
        <p:nvSpPr>
          <p:cNvPr id="10" name="Text 7"/>
          <p:cNvSpPr/>
          <p:nvPr/>
        </p:nvSpPr>
        <p:spPr>
          <a:xfrm>
            <a:off x="4856321" y="4833461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Encourages repeat purchases</a:t>
            </a:r>
            <a:endParaRPr lang="en-US" sz="2400" dirty="0"/>
          </a:p>
        </p:txBody>
      </p:sp>
      <p:sp>
        <p:nvSpPr>
          <p:cNvPr id="11" name="Text 8"/>
          <p:cNvSpPr/>
          <p:nvPr/>
        </p:nvSpPr>
        <p:spPr>
          <a:xfrm>
            <a:off x="4856321" y="5252918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Environmental concerns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393275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Tech Lock-In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3555683"/>
            <a:ext cx="4196358" cy="1685330"/>
          </a:xfrm>
          <a:prstGeom prst="roundRect">
            <a:avLst>
              <a:gd name="adj" fmla="val 5653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1051084" y="3812977"/>
            <a:ext cx="305335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Proprietary Ecosystems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1051084" y="4303395"/>
            <a:ext cx="3681770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Vendor-specific components, limited interoperability</a:t>
            </a:r>
            <a:endParaRPr lang="en-US" sz="1750" dirty="0"/>
          </a:p>
        </p:txBody>
      </p:sp>
      <p:sp>
        <p:nvSpPr>
          <p:cNvPr id="6" name="Shape 4"/>
          <p:cNvSpPr/>
          <p:nvPr/>
        </p:nvSpPr>
        <p:spPr>
          <a:xfrm>
            <a:off x="5216962" y="3555683"/>
            <a:ext cx="4196358" cy="1685330"/>
          </a:xfrm>
          <a:prstGeom prst="roundRect">
            <a:avLst>
              <a:gd name="adj" fmla="val 5653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5474256" y="381297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Switching Barriers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5474256" y="4303395"/>
            <a:ext cx="3681770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Sunk costs, high conversion costs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9640133" y="3555683"/>
            <a:ext cx="4196358" cy="1685330"/>
          </a:xfrm>
          <a:prstGeom prst="roundRect">
            <a:avLst>
              <a:gd name="adj" fmla="val 5653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9897427" y="381297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Innovation Impact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9897427" y="4303395"/>
            <a:ext cx="3681770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Diminished innovation, inferior product acceptance</a:t>
            </a:r>
            <a:endParaRPr lang="en-US" sz="1750" dirty="0"/>
          </a:p>
        </p:txBody>
      </p:sp>
      <p:sp>
        <p:nvSpPr>
          <p:cNvPr id="12" name="Text 10"/>
          <p:cNvSpPr/>
          <p:nvPr/>
        </p:nvSpPr>
        <p:spPr>
          <a:xfrm>
            <a:off x="793790" y="5496163"/>
            <a:ext cx="130428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Examples: printer ink, smartphone ecosystems, enterprise software</a:t>
            </a:r>
            <a:endParaRPr lang="en-US" sz="17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549003"/>
            <a:ext cx="574917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3D Printing Revolution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2597944"/>
            <a:ext cx="1134070" cy="136088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154674" y="2824758"/>
            <a:ext cx="371046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Decentralized Manufacturing</a:t>
            </a:r>
            <a:endParaRPr lang="en-US" sz="3200" dirty="0"/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90" y="3958828"/>
            <a:ext cx="1134070" cy="1360884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154674" y="4185642"/>
            <a:ext cx="308336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Bypassing Tech Lock-In</a:t>
            </a:r>
            <a:endParaRPr lang="en-US" sz="3200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790" y="5319713"/>
            <a:ext cx="1134070" cy="1360884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2154674" y="5546527"/>
            <a:ext cx="320671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Democratized Innovation</a:t>
            </a:r>
            <a:endParaRPr lang="en-US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1638" y="566976"/>
            <a:ext cx="5155168" cy="6443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AR/VR Evolution</a:t>
            </a:r>
            <a:endParaRPr lang="en-US" sz="4050" dirty="0"/>
          </a:p>
        </p:txBody>
      </p:sp>
      <p:sp>
        <p:nvSpPr>
          <p:cNvPr id="3" name="Text 1"/>
          <p:cNvSpPr/>
          <p:nvPr/>
        </p:nvSpPr>
        <p:spPr>
          <a:xfrm>
            <a:off x="721638" y="1706047"/>
            <a:ext cx="6342102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From stereoscopes to immersive environments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721638" y="2505670"/>
            <a:ext cx="6342102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Entertainment transformation</a:t>
            </a:r>
            <a:endParaRPr lang="en-US" sz="2400" dirty="0"/>
          </a:p>
        </p:txBody>
      </p:sp>
      <p:sp>
        <p:nvSpPr>
          <p:cNvPr id="5" name="Text 3"/>
          <p:cNvSpPr/>
          <p:nvPr/>
        </p:nvSpPr>
        <p:spPr>
          <a:xfrm>
            <a:off x="721638" y="3061318"/>
            <a:ext cx="6342102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Industrial applications</a:t>
            </a:r>
            <a:endParaRPr lang="en-US" sz="2400" dirty="0"/>
          </a:p>
        </p:txBody>
      </p:sp>
      <p:sp>
        <p:nvSpPr>
          <p:cNvPr id="6" name="Text 4"/>
          <p:cNvSpPr/>
          <p:nvPr/>
        </p:nvSpPr>
        <p:spPr>
          <a:xfrm>
            <a:off x="721638" y="3595196"/>
            <a:ext cx="6342102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Medical breakthroughs</a:t>
            </a:r>
            <a:endParaRPr lang="en-US" sz="2400" dirty="0"/>
          </a:p>
        </p:txBody>
      </p:sp>
      <p:sp>
        <p:nvSpPr>
          <p:cNvPr id="7" name="Text 5"/>
          <p:cNvSpPr/>
          <p:nvPr/>
        </p:nvSpPr>
        <p:spPr>
          <a:xfrm>
            <a:off x="721638" y="4150843"/>
            <a:ext cx="6342102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Educational experiences</a:t>
            </a:r>
            <a:endParaRPr lang="en-US" sz="2400" dirty="0"/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4280" y="1752481"/>
            <a:ext cx="6342102" cy="63421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51109"/>
            <a:ext cx="660868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AR/VR Future Disruptions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2197418" y="329243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Adaptive Learning</a:t>
            </a:r>
            <a:endParaRPr lang="en-US" sz="280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4585" y="3805714"/>
            <a:ext cx="318968" cy="398621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9597628" y="288369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Remote Medicine</a:t>
            </a:r>
            <a:endParaRPr lang="en-US" sz="28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18797" y="3378637"/>
            <a:ext cx="318968" cy="398621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10051256" y="451877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Urban Planning</a:t>
            </a:r>
            <a:endParaRPr lang="en-US" sz="2800" dirty="0"/>
          </a:p>
        </p:txBody>
      </p:sp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1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31041" y="4496633"/>
            <a:ext cx="318968" cy="398621"/>
          </a:xfrm>
          <a:prstGeom prst="rect">
            <a:avLst/>
          </a:prstGeom>
        </p:spPr>
      </p:pic>
      <p:sp>
        <p:nvSpPr>
          <p:cNvPr id="12" name="Text 4"/>
          <p:cNvSpPr/>
          <p:nvPr/>
        </p:nvSpPr>
        <p:spPr>
          <a:xfrm>
            <a:off x="9597628" y="6153864"/>
            <a:ext cx="300632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Immersive Workspaces</a:t>
            </a:r>
            <a:endParaRPr lang="en-US" sz="2800" dirty="0"/>
          </a:p>
        </p:txBody>
      </p:sp>
      <p:pic>
        <p:nvPicPr>
          <p:cNvPr id="13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4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18797" y="5614630"/>
            <a:ext cx="318968" cy="398621"/>
          </a:xfrm>
          <a:prstGeom prst="rect">
            <a:avLst/>
          </a:prstGeom>
        </p:spPr>
      </p:pic>
      <p:sp>
        <p:nvSpPr>
          <p:cNvPr id="15" name="Text 5"/>
          <p:cNvSpPr/>
          <p:nvPr/>
        </p:nvSpPr>
        <p:spPr>
          <a:xfrm>
            <a:off x="2118479" y="5745004"/>
            <a:ext cx="291417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Virtual Try-Before-Buy</a:t>
            </a:r>
            <a:endParaRPr lang="en-US" sz="2800" dirty="0"/>
          </a:p>
        </p:txBody>
      </p:sp>
      <p:pic>
        <p:nvPicPr>
          <p:cNvPr id="16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7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04585" y="5187553"/>
            <a:ext cx="318968" cy="3986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365647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Economic Sustainability Challenges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3433048"/>
            <a:ext cx="3664744" cy="121920"/>
          </a:xfrm>
          <a:prstGeom prst="rect">
            <a:avLst/>
          </a:prstGeom>
        </p:spPr>
      </p:pic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5940" y="3123367"/>
            <a:ext cx="680442" cy="680442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2394668" y="3293507"/>
            <a:ext cx="571715" cy="4556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2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</a:t>
            </a:r>
            <a:endParaRPr lang="en-US" sz="2800" dirty="0"/>
          </a:p>
        </p:txBody>
      </p:sp>
      <p:sp>
        <p:nvSpPr>
          <p:cNvPr id="7" name="Text 2"/>
          <p:cNvSpPr/>
          <p:nvPr/>
        </p:nvSpPr>
        <p:spPr>
          <a:xfrm>
            <a:off x="1051084" y="4030504"/>
            <a:ext cx="312134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Rapid Job Displacement</a:t>
            </a:r>
            <a:endParaRPr lang="en-US" sz="2400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5348" y="3433048"/>
            <a:ext cx="3664863" cy="121920"/>
          </a:xfrm>
          <a:prstGeom prst="rect">
            <a:avLst/>
          </a:prstGeom>
        </p:spPr>
      </p:pic>
      <p:pic>
        <p:nvPicPr>
          <p:cNvPr id="9" name="Image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7498" y="3123367"/>
            <a:ext cx="680442" cy="680442"/>
          </a:xfrm>
          <a:prstGeom prst="rect">
            <a:avLst/>
          </a:prstGeom>
        </p:spPr>
      </p:pic>
      <p:sp>
        <p:nvSpPr>
          <p:cNvPr id="10" name="Text 3"/>
          <p:cNvSpPr/>
          <p:nvPr/>
        </p:nvSpPr>
        <p:spPr>
          <a:xfrm>
            <a:off x="6286225" y="3293507"/>
            <a:ext cx="571715" cy="4556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2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</a:t>
            </a:r>
            <a:endParaRPr lang="en-US" sz="2800" dirty="0"/>
          </a:p>
        </p:txBody>
      </p:sp>
      <p:sp>
        <p:nvSpPr>
          <p:cNvPr id="11" name="Text 4"/>
          <p:cNvSpPr/>
          <p:nvPr/>
        </p:nvSpPr>
        <p:spPr>
          <a:xfrm>
            <a:off x="4942642" y="403050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Temporary Fixes</a:t>
            </a:r>
            <a:endParaRPr lang="en-US" sz="2400" dirty="0"/>
          </a:p>
        </p:txBody>
      </p:sp>
      <p:sp>
        <p:nvSpPr>
          <p:cNvPr id="12" name="Text 5"/>
          <p:cNvSpPr/>
          <p:nvPr/>
        </p:nvSpPr>
        <p:spPr>
          <a:xfrm>
            <a:off x="4942642" y="4520922"/>
            <a:ext cx="3150275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Subsidies, retraining, UBI</a:t>
            </a:r>
            <a:endParaRPr lang="en-US" dirty="0"/>
          </a:p>
        </p:txBody>
      </p:sp>
      <p:pic>
        <p:nvPicPr>
          <p:cNvPr id="13" name="Image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790" y="5654873"/>
            <a:ext cx="7556421" cy="121920"/>
          </a:xfrm>
          <a:prstGeom prst="rect">
            <a:avLst/>
          </a:prstGeom>
        </p:spPr>
      </p:pic>
      <p:pic>
        <p:nvPicPr>
          <p:cNvPr id="14" name="Image 6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1779" y="5345192"/>
            <a:ext cx="680442" cy="680442"/>
          </a:xfrm>
          <a:prstGeom prst="rect">
            <a:avLst/>
          </a:prstGeom>
        </p:spPr>
      </p:pic>
      <p:sp>
        <p:nvSpPr>
          <p:cNvPr id="15" name="Text 6"/>
          <p:cNvSpPr/>
          <p:nvPr/>
        </p:nvSpPr>
        <p:spPr>
          <a:xfrm>
            <a:off x="4340506" y="5515332"/>
            <a:ext cx="571715" cy="4556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2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3</a:t>
            </a:r>
            <a:endParaRPr lang="en-US" sz="2800" dirty="0"/>
          </a:p>
        </p:txBody>
      </p:sp>
      <p:sp>
        <p:nvSpPr>
          <p:cNvPr id="16" name="Text 7"/>
          <p:cNvSpPr/>
          <p:nvPr/>
        </p:nvSpPr>
        <p:spPr>
          <a:xfrm>
            <a:off x="1051084" y="6252329"/>
            <a:ext cx="365045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Economic Model Challenges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053108"/>
            <a:ext cx="655320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Rethinking Human Needs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8759" y="2215515"/>
            <a:ext cx="1291233" cy="80795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894892" y="2507337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</a:t>
            </a:r>
            <a:endParaRPr lang="en-US" sz="3200" dirty="0"/>
          </a:p>
        </p:txBody>
      </p:sp>
      <p:sp>
        <p:nvSpPr>
          <p:cNvPr id="5" name="Text 2"/>
          <p:cNvSpPr/>
          <p:nvPr/>
        </p:nvSpPr>
        <p:spPr>
          <a:xfrm>
            <a:off x="4926806" y="2442329"/>
            <a:ext cx="225337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Self-Actualization</a:t>
            </a:r>
            <a:endParaRPr lang="en-US" sz="2800" dirty="0"/>
          </a:p>
        </p:txBody>
      </p:sp>
      <p:sp>
        <p:nvSpPr>
          <p:cNvPr id="6" name="Shape 3"/>
          <p:cNvSpPr/>
          <p:nvPr/>
        </p:nvSpPr>
        <p:spPr>
          <a:xfrm>
            <a:off x="4756666" y="3036570"/>
            <a:ext cx="9023271" cy="15240"/>
          </a:xfrm>
          <a:prstGeom prst="roundRect">
            <a:avLst>
              <a:gd name="adj" fmla="val 625116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3203" y="3080147"/>
            <a:ext cx="2582466" cy="807958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3894892" y="3284815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</a:t>
            </a:r>
            <a:endParaRPr lang="en-US" sz="3200" dirty="0"/>
          </a:p>
        </p:txBody>
      </p:sp>
      <p:sp>
        <p:nvSpPr>
          <p:cNvPr id="9" name="Text 5"/>
          <p:cNvSpPr/>
          <p:nvPr/>
        </p:nvSpPr>
        <p:spPr>
          <a:xfrm>
            <a:off x="5572482" y="3306961"/>
            <a:ext cx="94928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Esteem</a:t>
            </a:r>
            <a:endParaRPr lang="en-US" sz="2800" dirty="0"/>
          </a:p>
        </p:txBody>
      </p:sp>
      <p:sp>
        <p:nvSpPr>
          <p:cNvPr id="10" name="Shape 6"/>
          <p:cNvSpPr/>
          <p:nvPr/>
        </p:nvSpPr>
        <p:spPr>
          <a:xfrm>
            <a:off x="5402342" y="3901202"/>
            <a:ext cx="8377595" cy="15240"/>
          </a:xfrm>
          <a:prstGeom prst="roundRect">
            <a:avLst>
              <a:gd name="adj" fmla="val 625116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7527" y="3944779"/>
            <a:ext cx="3873698" cy="807958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3894773" y="4149447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3</a:t>
            </a:r>
            <a:endParaRPr lang="en-US" sz="3200" dirty="0"/>
          </a:p>
        </p:txBody>
      </p:sp>
      <p:sp>
        <p:nvSpPr>
          <p:cNvPr id="13" name="Text 8"/>
          <p:cNvSpPr/>
          <p:nvPr/>
        </p:nvSpPr>
        <p:spPr>
          <a:xfrm>
            <a:off x="6218039" y="4171593"/>
            <a:ext cx="128432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Belonging</a:t>
            </a:r>
            <a:endParaRPr lang="en-US" sz="2800" dirty="0"/>
          </a:p>
        </p:txBody>
      </p:sp>
      <p:sp>
        <p:nvSpPr>
          <p:cNvPr id="14" name="Shape 9"/>
          <p:cNvSpPr/>
          <p:nvPr/>
        </p:nvSpPr>
        <p:spPr>
          <a:xfrm>
            <a:off x="6047899" y="4765834"/>
            <a:ext cx="7732038" cy="15240"/>
          </a:xfrm>
          <a:prstGeom prst="roundRect">
            <a:avLst>
              <a:gd name="adj" fmla="val 625116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1970" y="4809411"/>
            <a:ext cx="5164931" cy="807958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3894892" y="5014079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4</a:t>
            </a:r>
            <a:endParaRPr lang="en-US" sz="3200" dirty="0"/>
          </a:p>
        </p:txBody>
      </p:sp>
      <p:sp>
        <p:nvSpPr>
          <p:cNvPr id="17" name="Text 11"/>
          <p:cNvSpPr/>
          <p:nvPr/>
        </p:nvSpPr>
        <p:spPr>
          <a:xfrm>
            <a:off x="6863715" y="5036225"/>
            <a:ext cx="82950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Safety</a:t>
            </a:r>
            <a:endParaRPr lang="en-US" sz="2800" dirty="0"/>
          </a:p>
        </p:txBody>
      </p:sp>
      <p:sp>
        <p:nvSpPr>
          <p:cNvPr id="18" name="Shape 12"/>
          <p:cNvSpPr/>
          <p:nvPr/>
        </p:nvSpPr>
        <p:spPr>
          <a:xfrm>
            <a:off x="6693575" y="5630466"/>
            <a:ext cx="7086362" cy="15240"/>
          </a:xfrm>
          <a:prstGeom prst="roundRect">
            <a:avLst>
              <a:gd name="adj" fmla="val 625116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9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6294" y="5674042"/>
            <a:ext cx="6456164" cy="807958"/>
          </a:xfrm>
          <a:prstGeom prst="rect">
            <a:avLst/>
          </a:prstGeom>
        </p:spPr>
      </p:pic>
      <p:sp>
        <p:nvSpPr>
          <p:cNvPr id="20" name="Text 13"/>
          <p:cNvSpPr/>
          <p:nvPr/>
        </p:nvSpPr>
        <p:spPr>
          <a:xfrm>
            <a:off x="3894892" y="5878711"/>
            <a:ext cx="318968" cy="3986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5</a:t>
            </a:r>
            <a:endParaRPr lang="en-US" sz="3200" dirty="0"/>
          </a:p>
        </p:txBody>
      </p:sp>
      <p:sp>
        <p:nvSpPr>
          <p:cNvPr id="21" name="Text 14"/>
          <p:cNvSpPr/>
          <p:nvPr/>
        </p:nvSpPr>
        <p:spPr>
          <a:xfrm>
            <a:off x="7509272" y="5900857"/>
            <a:ext cx="256817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Physiological Needs</a:t>
            </a:r>
            <a:endParaRPr lang="en-US" sz="2800" dirty="0"/>
          </a:p>
        </p:txBody>
      </p:sp>
      <p:sp>
        <p:nvSpPr>
          <p:cNvPr id="22" name="Text 15"/>
          <p:cNvSpPr/>
          <p:nvPr/>
        </p:nvSpPr>
        <p:spPr>
          <a:xfrm>
            <a:off x="793790" y="6937912"/>
            <a:ext cx="840808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Money </a:t>
            </a:r>
            <a:r>
              <a:rPr lang="en-US" sz="3200" dirty="0">
                <a:solidFill>
                  <a:srgbClr val="2E3C4E"/>
                </a:solidFill>
                <a:highlight>
                  <a:srgbClr val="FFFF00"/>
                </a:highlight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isn’t</a:t>
            </a:r>
            <a:r>
              <a:rPr lang="en-US" sz="32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 defined in Maslow's hierarchy!</a:t>
            </a:r>
            <a:endParaRPr lang="en-US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225</Words>
  <Application>Microsoft Office PowerPoint</Application>
  <PresentationFormat>Custom</PresentationFormat>
  <Paragraphs>82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Roboto</vt:lpstr>
      <vt:lpstr>Host Grotesk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Ed Weber</cp:lastModifiedBy>
  <cp:revision>3</cp:revision>
  <dcterms:created xsi:type="dcterms:W3CDTF">2025-07-10T23:18:30Z</dcterms:created>
  <dcterms:modified xsi:type="dcterms:W3CDTF">2025-07-11T17:38:29Z</dcterms:modified>
</cp:coreProperties>
</file>