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469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12: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Bioethics and Human Enhancement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0436" y="495300"/>
            <a:ext cx="5388769" cy="562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Cloning: Progress &amp; Ethics</a:t>
            </a:r>
            <a:endParaRPr lang="en-US" sz="35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36" y="1422167"/>
            <a:ext cx="5813907" cy="5813907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50106" y="7464937"/>
            <a:ext cx="6465094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Dolly (1996): First mammal cloned from adult cell</a:t>
            </a:r>
            <a:endParaRPr lang="en-US" dirty="0"/>
          </a:p>
        </p:txBody>
      </p:sp>
      <p:sp>
        <p:nvSpPr>
          <p:cNvPr id="5" name="Text 2"/>
          <p:cNvSpPr/>
          <p:nvPr/>
        </p:nvSpPr>
        <p:spPr>
          <a:xfrm>
            <a:off x="7542490" y="1508522"/>
            <a:ext cx="2702123" cy="33778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36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Key Ethical Questions</a:t>
            </a:r>
            <a:endParaRPr lang="en-US" sz="3600" dirty="0"/>
          </a:p>
        </p:txBody>
      </p:sp>
      <p:sp>
        <p:nvSpPr>
          <p:cNvPr id="6" name="Text 3"/>
          <p:cNvSpPr/>
          <p:nvPr/>
        </p:nvSpPr>
        <p:spPr>
          <a:xfrm>
            <a:off x="7542490" y="2153765"/>
            <a:ext cx="6465094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Reproductive vs. therapeutic purposes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7542490" y="2855354"/>
            <a:ext cx="6465094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Rights and status of human clones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7542490" y="3568517"/>
            <a:ext cx="6465094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 on genetic diversity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542490" y="4246963"/>
            <a:ext cx="6465094" cy="33766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Family and identity implications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7542490" y="5857827"/>
            <a:ext cx="6465094" cy="959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Human reproductive cloning: illegal in most countries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092994"/>
            <a:ext cx="664273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Evolution of Medicine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2141934"/>
            <a:ext cx="30480" cy="4994672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60012" y="238184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14193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65260" y="218444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669411" y="221980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Ancient Healing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7669411" y="2710220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Herbal remedies, ritualistic healing, early surgery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6760012" y="3743920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90" y="350400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365260" y="3546515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7669411" y="358187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Professional Medicine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7669411" y="4072295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Formal study, Hippocratic Oath, ethical standards</a:t>
            </a:r>
            <a:endParaRPr lang="en-US" sz="2000" dirty="0"/>
          </a:p>
        </p:txBody>
      </p:sp>
      <p:sp>
        <p:nvSpPr>
          <p:cNvPr id="15" name="Shape 12"/>
          <p:cNvSpPr/>
          <p:nvPr/>
        </p:nvSpPr>
        <p:spPr>
          <a:xfrm>
            <a:off x="6760012" y="5105995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6280190" y="486608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65260" y="490859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669411" y="494395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Modern Technology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7669411" y="5434370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MRI, robotic surgery, gene sequencing</a:t>
            </a:r>
            <a:endParaRPr lang="en-US" sz="2000" dirty="0"/>
          </a:p>
        </p:txBody>
      </p:sp>
      <p:sp>
        <p:nvSpPr>
          <p:cNvPr id="20" name="Shape 17"/>
          <p:cNvSpPr/>
          <p:nvPr/>
        </p:nvSpPr>
        <p:spPr>
          <a:xfrm>
            <a:off x="6760012" y="6468070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6280190" y="622815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6365260" y="6270665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2650" dirty="0"/>
          </a:p>
        </p:txBody>
      </p:sp>
      <p:sp>
        <p:nvSpPr>
          <p:cNvPr id="23" name="Text 20"/>
          <p:cNvSpPr/>
          <p:nvPr/>
        </p:nvSpPr>
        <p:spPr>
          <a:xfrm>
            <a:off x="7669411" y="6306026"/>
            <a:ext cx="284392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Enhancement Frontier</a:t>
            </a:r>
            <a:endParaRPr lang="en-US" sz="2800" dirty="0"/>
          </a:p>
        </p:txBody>
      </p:sp>
      <p:sp>
        <p:nvSpPr>
          <p:cNvPr id="24" name="Text 21"/>
          <p:cNvSpPr/>
          <p:nvPr/>
        </p:nvSpPr>
        <p:spPr>
          <a:xfrm>
            <a:off x="7669411" y="6796445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Genetic engineering, neural interfaces, augmentation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30436" y="495300"/>
            <a:ext cx="6289358" cy="5629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35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Genetic Engineering &amp; CRISPR</a:t>
            </a:r>
            <a:endParaRPr lang="en-US" sz="3500" dirty="0"/>
          </a:p>
        </p:txBody>
      </p:sp>
      <p:sp>
        <p:nvSpPr>
          <p:cNvPr id="3" name="Text 1"/>
          <p:cNvSpPr/>
          <p:nvPr/>
        </p:nvSpPr>
        <p:spPr>
          <a:xfrm>
            <a:off x="630436" y="1490424"/>
            <a:ext cx="6465094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From selective breeding to precise DNA editing</a:t>
            </a:r>
            <a:endParaRPr lang="en-US" sz="20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436" y="2029148"/>
            <a:ext cx="5914822" cy="5914822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7542490" y="2029148"/>
            <a:ext cx="6465094" cy="1137642"/>
          </a:xfrm>
          <a:prstGeom prst="roundRect">
            <a:avLst>
              <a:gd name="adj" fmla="val 6651"/>
            </a:avLst>
          </a:prstGeom>
          <a:noFill/>
          <a:ln w="2286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3"/>
          <p:cNvSpPr/>
          <p:nvPr/>
        </p:nvSpPr>
        <p:spPr>
          <a:xfrm>
            <a:off x="7745492" y="2232149"/>
            <a:ext cx="2251710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Traditional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7745492" y="2693636"/>
            <a:ext cx="6059091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Selective breeding, hybridization</a:t>
            </a:r>
            <a:endParaRPr lang="en-US" sz="2400" dirty="0"/>
          </a:p>
        </p:txBody>
      </p:sp>
      <p:sp>
        <p:nvSpPr>
          <p:cNvPr id="8" name="Shape 5"/>
          <p:cNvSpPr/>
          <p:nvPr/>
        </p:nvSpPr>
        <p:spPr>
          <a:xfrm>
            <a:off x="7542490" y="3346931"/>
            <a:ext cx="6465094" cy="1137642"/>
          </a:xfrm>
          <a:prstGeom prst="roundRect">
            <a:avLst>
              <a:gd name="adj" fmla="val 6651"/>
            </a:avLst>
          </a:prstGeom>
          <a:noFill/>
          <a:ln w="2286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7745492" y="3549933"/>
            <a:ext cx="2251710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Modern</a:t>
            </a:r>
            <a:endParaRPr lang="en-US" sz="2800" dirty="0"/>
          </a:p>
        </p:txBody>
      </p:sp>
      <p:sp>
        <p:nvSpPr>
          <p:cNvPr id="10" name="Text 7"/>
          <p:cNvSpPr/>
          <p:nvPr/>
        </p:nvSpPr>
        <p:spPr>
          <a:xfrm>
            <a:off x="7745492" y="4011419"/>
            <a:ext cx="6059091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DNA splicing, genome mapping</a:t>
            </a:r>
            <a:endParaRPr lang="en-US" sz="2400" dirty="0"/>
          </a:p>
        </p:txBody>
      </p:sp>
      <p:sp>
        <p:nvSpPr>
          <p:cNvPr id="11" name="Shape 8"/>
          <p:cNvSpPr/>
          <p:nvPr/>
        </p:nvSpPr>
        <p:spPr>
          <a:xfrm>
            <a:off x="7542490" y="4664715"/>
            <a:ext cx="6465094" cy="1137642"/>
          </a:xfrm>
          <a:prstGeom prst="roundRect">
            <a:avLst>
              <a:gd name="adj" fmla="val 6651"/>
            </a:avLst>
          </a:prstGeom>
          <a:noFill/>
          <a:ln w="2286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745492" y="4867717"/>
            <a:ext cx="2251710" cy="28134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2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CRISPR</a:t>
            </a:r>
            <a:endParaRPr lang="en-US" sz="2800" dirty="0"/>
          </a:p>
        </p:txBody>
      </p:sp>
      <p:sp>
        <p:nvSpPr>
          <p:cNvPr id="13" name="Text 10"/>
          <p:cNvSpPr/>
          <p:nvPr/>
        </p:nvSpPr>
        <p:spPr>
          <a:xfrm>
            <a:off x="7745492" y="5329203"/>
            <a:ext cx="6059091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Precise "cut and paste" DNA editing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53483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Questions: Genetic Engineering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29255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530906" y="3370421"/>
            <a:ext cx="5501640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Who defines "normal" or "desirable" traits?</a:t>
            </a:r>
            <a:endParaRPr lang="en-US" sz="2800" dirty="0"/>
          </a:p>
        </p:txBody>
      </p:sp>
      <p:sp>
        <p:nvSpPr>
          <p:cNvPr id="6" name="Shape 3"/>
          <p:cNvSpPr/>
          <p:nvPr/>
        </p:nvSpPr>
        <p:spPr>
          <a:xfrm>
            <a:off x="793790" y="425648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1530906" y="4334351"/>
            <a:ext cx="509051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Enhancement vs. treatment boundaries</a:t>
            </a:r>
            <a:endParaRPr lang="en-US" sz="2800" dirty="0"/>
          </a:p>
        </p:txBody>
      </p:sp>
      <p:sp>
        <p:nvSpPr>
          <p:cNvPr id="8" name="Shape 5"/>
          <p:cNvSpPr/>
          <p:nvPr/>
        </p:nvSpPr>
        <p:spPr>
          <a:xfrm>
            <a:off x="793790" y="522041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1530906" y="5298281"/>
            <a:ext cx="403717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Equitable access to technology</a:t>
            </a:r>
            <a:endParaRPr lang="en-US" sz="2800" dirty="0"/>
          </a:p>
        </p:txBody>
      </p:sp>
      <p:sp>
        <p:nvSpPr>
          <p:cNvPr id="10" name="Shape 7"/>
          <p:cNvSpPr/>
          <p:nvPr/>
        </p:nvSpPr>
        <p:spPr>
          <a:xfrm>
            <a:off x="793790" y="6184344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530906" y="6262211"/>
            <a:ext cx="397680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Consent for future generations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4971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Human Augmentation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712125"/>
            <a:ext cx="4158615" cy="25702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93790" y="55091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Ancient Beginnings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793790" y="5999559"/>
            <a:ext cx="415861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3,000-year-old prosthetic toes, wooden legs</a:t>
            </a:r>
            <a:endParaRPr lang="en-US" sz="2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2712125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55091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Modern Prosthetics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5235893" y="5999559"/>
            <a:ext cx="415861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Carbon fiber, neural control, enhanced abilities</a:t>
            </a:r>
            <a:endParaRPr lang="en-US" sz="2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2712125"/>
            <a:ext cx="4158615" cy="257020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677995" y="55091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Future Enhancement</a:t>
            </a:r>
            <a:endParaRPr lang="en-US" sz="2800" dirty="0"/>
          </a:p>
        </p:txBody>
      </p:sp>
      <p:sp>
        <p:nvSpPr>
          <p:cNvPr id="11" name="Text 6"/>
          <p:cNvSpPr/>
          <p:nvPr/>
        </p:nvSpPr>
        <p:spPr>
          <a:xfrm>
            <a:off x="9677995" y="5999559"/>
            <a:ext cx="415861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Exoskeletons, sensory enhancement, neural implants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83903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Ship of Theseus Question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596752"/>
            <a:ext cx="7556421" cy="1426285"/>
          </a:xfrm>
          <a:prstGeom prst="roundRect">
            <a:avLst>
              <a:gd name="adj" fmla="val 7436"/>
            </a:avLst>
          </a:prstGeom>
          <a:solidFill>
            <a:srgbClr val="D9D9D9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123" y="2822079"/>
            <a:ext cx="608909" cy="48717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1795365" y="2776716"/>
            <a:ext cx="6297552" cy="11203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all parts of a person are gradually replaced with artificial components, does the person’s identity persist?</a:t>
            </a:r>
            <a:endParaRPr lang="en-US" sz="2400" dirty="0"/>
          </a:p>
        </p:txBody>
      </p:sp>
      <p:sp>
        <p:nvSpPr>
          <p:cNvPr id="7" name="Shape 3"/>
          <p:cNvSpPr/>
          <p:nvPr/>
        </p:nvSpPr>
        <p:spPr>
          <a:xfrm>
            <a:off x="763310" y="4249851"/>
            <a:ext cx="3664744" cy="1685330"/>
          </a:xfrm>
          <a:prstGeom prst="roundRect">
            <a:avLst>
              <a:gd name="adj" fmla="val 8681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830" y="4249851"/>
            <a:ext cx="121920" cy="1685330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112044" y="450714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Access &amp; Inequality</a:t>
            </a:r>
            <a:endParaRPr lang="en-US" sz="2400" dirty="0"/>
          </a:p>
        </p:txBody>
      </p:sp>
      <p:sp>
        <p:nvSpPr>
          <p:cNvPr id="10" name="Text 5"/>
          <p:cNvSpPr/>
          <p:nvPr/>
        </p:nvSpPr>
        <p:spPr>
          <a:xfrm>
            <a:off x="1112044" y="4997563"/>
            <a:ext cx="305871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gets augmentations? Only the wealthy?</a:t>
            </a:r>
            <a:endParaRPr lang="en-US" sz="2000" dirty="0"/>
          </a:p>
        </p:txBody>
      </p:sp>
      <p:sp>
        <p:nvSpPr>
          <p:cNvPr id="11" name="Shape 6"/>
          <p:cNvSpPr/>
          <p:nvPr/>
        </p:nvSpPr>
        <p:spPr>
          <a:xfrm>
            <a:off x="4654868" y="4249851"/>
            <a:ext cx="3664863" cy="1685330"/>
          </a:xfrm>
          <a:prstGeom prst="roundRect">
            <a:avLst>
              <a:gd name="adj" fmla="val 8681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4388" y="4249851"/>
            <a:ext cx="121920" cy="168533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5003602" y="4507145"/>
            <a:ext cx="288393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Identity &amp; Personhood</a:t>
            </a:r>
            <a:endParaRPr lang="en-US" sz="2400" dirty="0"/>
          </a:p>
        </p:txBody>
      </p:sp>
      <p:sp>
        <p:nvSpPr>
          <p:cNvPr id="14" name="Text 8"/>
          <p:cNvSpPr/>
          <p:nvPr/>
        </p:nvSpPr>
        <p:spPr>
          <a:xfrm>
            <a:off x="5003602" y="4997563"/>
            <a:ext cx="305883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does enhancement change who we are?</a:t>
            </a:r>
            <a:endParaRPr lang="en-US" sz="2000" dirty="0"/>
          </a:p>
        </p:txBody>
      </p:sp>
      <p:sp>
        <p:nvSpPr>
          <p:cNvPr id="15" name="Shape 9"/>
          <p:cNvSpPr/>
          <p:nvPr/>
        </p:nvSpPr>
        <p:spPr>
          <a:xfrm>
            <a:off x="763310" y="6161994"/>
            <a:ext cx="7556421" cy="1345168"/>
          </a:xfrm>
          <a:prstGeom prst="roundRect">
            <a:avLst>
              <a:gd name="adj" fmla="val 10876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830" y="6161994"/>
            <a:ext cx="121920" cy="1345168"/>
          </a:xfrm>
          <a:prstGeom prst="rect">
            <a:avLst/>
          </a:prstGeom>
        </p:spPr>
      </p:pic>
      <p:sp>
        <p:nvSpPr>
          <p:cNvPr id="17" name="Text 10"/>
          <p:cNvSpPr/>
          <p:nvPr/>
        </p:nvSpPr>
        <p:spPr>
          <a:xfrm>
            <a:off x="1112044" y="6419288"/>
            <a:ext cx="3146822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Rights &amp; Responsibilities</a:t>
            </a:r>
            <a:endParaRPr lang="en-US" sz="2400" dirty="0"/>
          </a:p>
        </p:txBody>
      </p:sp>
      <p:sp>
        <p:nvSpPr>
          <p:cNvPr id="18" name="Text 11"/>
          <p:cNvSpPr/>
          <p:nvPr/>
        </p:nvSpPr>
        <p:spPr>
          <a:xfrm>
            <a:off x="1112044" y="6909707"/>
            <a:ext cx="695039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Data ownership, malfunctions, hacking risks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6267569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Brain-Computer Interfaces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4279" y="1726644"/>
            <a:ext cx="5644009" cy="38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Types of Neural Sensors</a:t>
            </a:r>
            <a:endParaRPr lang="en-US" sz="2800" dirty="0"/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280" y="2486918"/>
            <a:ext cx="102989" cy="102989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7883366" y="2345174"/>
            <a:ext cx="6033016" cy="38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Active: Deep brain stimulators, implanted electrodes</a:t>
            </a:r>
            <a:endParaRPr lang="en-US" sz="2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280" y="3285827"/>
            <a:ext cx="102989" cy="102989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883366" y="3144083"/>
            <a:ext cx="6033016" cy="38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Passive: EEG caps, functional MRI</a:t>
            </a:r>
            <a:endParaRPr lang="en-US" sz="2400" dirty="0"/>
          </a:p>
        </p:txBody>
      </p:sp>
      <p:sp>
        <p:nvSpPr>
          <p:cNvPr id="9" name="Text 4"/>
          <p:cNvSpPr/>
          <p:nvPr/>
        </p:nvSpPr>
        <p:spPr>
          <a:xfrm>
            <a:off x="7677269" y="4248092"/>
            <a:ext cx="3093006" cy="38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Applications</a:t>
            </a:r>
            <a:endParaRPr lang="en-US" sz="2800" dirty="0"/>
          </a:p>
        </p:txBody>
      </p:sp>
      <p:sp>
        <p:nvSpPr>
          <p:cNvPr id="10" name="Text 5"/>
          <p:cNvSpPr/>
          <p:nvPr/>
        </p:nvSpPr>
        <p:spPr>
          <a:xfrm>
            <a:off x="7677269" y="4840785"/>
            <a:ext cx="6342102" cy="3865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Restore movement, control prosthetics, communication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57484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86633" y="2991803"/>
            <a:ext cx="4951809" cy="6131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00"/>
              </a:lnSpc>
              <a:buNone/>
            </a:pPr>
            <a:r>
              <a:rPr lang="en-US" sz="38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Neuroethics Concerns</a:t>
            </a:r>
            <a:endParaRPr lang="en-US" sz="38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633" y="3899178"/>
            <a:ext cx="6628567" cy="78474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82729" y="4880015"/>
            <a:ext cx="2452330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Mental Privacy</a:t>
            </a:r>
            <a:endParaRPr lang="en-US" sz="2800" dirty="0"/>
          </a:p>
        </p:txBody>
      </p:sp>
      <p:sp>
        <p:nvSpPr>
          <p:cNvPr id="6" name="Text 2"/>
          <p:cNvSpPr/>
          <p:nvPr/>
        </p:nvSpPr>
        <p:spPr>
          <a:xfrm>
            <a:off x="882729" y="5304234"/>
            <a:ext cx="6236375" cy="294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Can BCIs decode private thoughts?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5200" y="3899178"/>
            <a:ext cx="6628567" cy="78474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11296" y="4880015"/>
            <a:ext cx="2452330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Autonomy</a:t>
            </a:r>
            <a:endParaRPr lang="en-US" sz="2800" dirty="0"/>
          </a:p>
        </p:txBody>
      </p:sp>
      <p:sp>
        <p:nvSpPr>
          <p:cNvPr id="9" name="Text 4"/>
          <p:cNvSpPr/>
          <p:nvPr/>
        </p:nvSpPr>
        <p:spPr>
          <a:xfrm>
            <a:off x="7511296" y="5304234"/>
            <a:ext cx="6236375" cy="294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controls signals to/from the brain?</a:t>
            </a:r>
            <a:endParaRPr lang="en-US" sz="20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633" y="5794653"/>
            <a:ext cx="6628567" cy="78474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82729" y="6775490"/>
            <a:ext cx="2452330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Data Collection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882729" y="7199709"/>
            <a:ext cx="6236375" cy="294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BCIs capture more neural data than needed</a:t>
            </a:r>
            <a:endParaRPr lang="en-US" sz="20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5200" y="5794653"/>
            <a:ext cx="6628567" cy="784741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511296" y="6775490"/>
            <a:ext cx="2452330" cy="3065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Security</a:t>
            </a:r>
            <a:endParaRPr lang="en-US" sz="2800" dirty="0"/>
          </a:p>
        </p:txBody>
      </p:sp>
      <p:sp>
        <p:nvSpPr>
          <p:cNvPr id="15" name="Text 8"/>
          <p:cNvSpPr/>
          <p:nvPr/>
        </p:nvSpPr>
        <p:spPr>
          <a:xfrm>
            <a:off x="7511296" y="7199709"/>
            <a:ext cx="6236375" cy="2943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Protection against hacking or unauthorized access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4188143"/>
            <a:ext cx="608826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Biotechnology Frontiers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5471517"/>
            <a:ext cx="2835235" cy="354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Nanotechnology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1028224" y="5961936"/>
            <a:ext cx="372749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Direct cell repair, targeted cancer therapies</a:t>
            </a:r>
            <a:endParaRPr lang="en-US" dirty="0"/>
          </a:p>
        </p:txBody>
      </p:sp>
      <p:sp>
        <p:nvSpPr>
          <p:cNvPr id="7" name="Shape 4"/>
          <p:cNvSpPr/>
          <p:nvPr/>
        </p:nvSpPr>
        <p:spPr>
          <a:xfrm>
            <a:off x="5216962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51396" y="5471517"/>
            <a:ext cx="3819926" cy="354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Bioengineered Organisms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5451396" y="5961936"/>
            <a:ext cx="372749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Cleanup pollution through bioremediation</a:t>
            </a:r>
            <a:endParaRPr lang="en-US" dirty="0"/>
          </a:p>
        </p:txBody>
      </p:sp>
      <p:sp>
        <p:nvSpPr>
          <p:cNvPr id="10" name="Shape 7"/>
          <p:cNvSpPr/>
          <p:nvPr/>
        </p:nvSpPr>
        <p:spPr>
          <a:xfrm>
            <a:off x="9640133" y="5237083"/>
            <a:ext cx="4196358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74568" y="5471517"/>
            <a:ext cx="2835235" cy="354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Lab-Grown Food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9874568" y="5961936"/>
            <a:ext cx="3727490" cy="34016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3D printed meat, cultured tissues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347</Words>
  <Application>Microsoft Office PowerPoint</Application>
  <PresentationFormat>Custom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Roboto</vt:lpstr>
      <vt:lpstr>Host Grotesk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2025-07-10T22:57:25Z</dcterms:created>
  <dcterms:modified xsi:type="dcterms:W3CDTF">2025-07-11T17:37:58Z</dcterms:modified>
</cp:coreProperties>
</file>