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971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11: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AI, Automation &amp; Algorithmic Ethics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868561"/>
            <a:ext cx="73519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Predictive Policing Concerns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1917502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41074" y="21443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Biased Data</a:t>
            </a:r>
            <a:endParaRPr lang="en-US" sz="2800" dirty="0"/>
          </a:p>
        </p:txBody>
      </p:sp>
      <p:sp>
        <p:nvSpPr>
          <p:cNvPr id="6" name="Text 2"/>
          <p:cNvSpPr/>
          <p:nvPr/>
        </p:nvSpPr>
        <p:spPr>
          <a:xfrm>
            <a:off x="7641074" y="2634734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Historical patterns reflect existing prejudices</a:t>
            </a:r>
            <a:endParaRPr lang="en-US" sz="20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278386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41074" y="350520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Amplification</a:t>
            </a:r>
            <a:endParaRPr lang="en-US" sz="2800" dirty="0"/>
          </a:p>
        </p:txBody>
      </p:sp>
      <p:sp>
        <p:nvSpPr>
          <p:cNvPr id="9" name="Text 4"/>
          <p:cNvSpPr/>
          <p:nvPr/>
        </p:nvSpPr>
        <p:spPr>
          <a:xfrm>
            <a:off x="7641074" y="3995618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Algorithms intensify existing biases</a:t>
            </a:r>
            <a:endParaRPr lang="en-US" sz="20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4639270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41074" y="486608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Over-policing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7641074" y="5356503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Marginalized communities disproportionately targeted</a:t>
            </a:r>
            <a:endParaRPr lang="en-US" sz="20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0190" y="6000155"/>
            <a:ext cx="1134070" cy="1360884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7641074" y="622696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Eroded Trust</a:t>
            </a:r>
            <a:endParaRPr lang="en-US" sz="2800" dirty="0"/>
          </a:p>
        </p:txBody>
      </p:sp>
      <p:sp>
        <p:nvSpPr>
          <p:cNvPr id="15" name="Text 8"/>
          <p:cNvSpPr/>
          <p:nvPr/>
        </p:nvSpPr>
        <p:spPr>
          <a:xfrm>
            <a:off x="7641074" y="6717387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Undermines ethical foundations of policing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28219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8528" y="2653308"/>
            <a:ext cx="5590699" cy="54328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50"/>
              </a:lnSpc>
              <a:buNone/>
            </a:pPr>
            <a:r>
              <a:rPr lang="en-US" sz="34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Evolution of Automation</a:t>
            </a:r>
            <a:endParaRPr lang="en-US" sz="3400" dirty="0"/>
          </a:p>
        </p:txBody>
      </p:sp>
      <p:sp>
        <p:nvSpPr>
          <p:cNvPr id="4" name="Shape 1"/>
          <p:cNvSpPr/>
          <p:nvPr/>
        </p:nvSpPr>
        <p:spPr>
          <a:xfrm>
            <a:off x="7303770" y="3457337"/>
            <a:ext cx="22860" cy="4292441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2"/>
          <p:cNvSpPr/>
          <p:nvPr/>
        </p:nvSpPr>
        <p:spPr>
          <a:xfrm>
            <a:off x="6620828" y="3641527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6" name="Shape 3"/>
          <p:cNvSpPr/>
          <p:nvPr/>
        </p:nvSpPr>
        <p:spPr>
          <a:xfrm>
            <a:off x="7119580" y="3287487"/>
            <a:ext cx="521613" cy="528466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4"/>
          <p:cNvSpPr/>
          <p:nvPr/>
        </p:nvSpPr>
        <p:spPr>
          <a:xfrm>
            <a:off x="7250143" y="3497633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800" dirty="0"/>
          </a:p>
        </p:txBody>
      </p:sp>
      <p:sp>
        <p:nvSpPr>
          <p:cNvPr id="8" name="Text 5"/>
          <p:cNvSpPr/>
          <p:nvPr/>
        </p:nvSpPr>
        <p:spPr>
          <a:xfrm>
            <a:off x="4272201" y="3453578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Agricultural Era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608528" y="3856724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Simple tools revolutionized food production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7510819" y="4654663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1" name="Shape 8"/>
          <p:cNvSpPr/>
          <p:nvPr/>
        </p:nvSpPr>
        <p:spPr>
          <a:xfrm>
            <a:off x="7119580" y="4363217"/>
            <a:ext cx="521613" cy="528466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9"/>
          <p:cNvSpPr/>
          <p:nvPr/>
        </p:nvSpPr>
        <p:spPr>
          <a:xfrm>
            <a:off x="7250143" y="4540740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800" dirty="0"/>
          </a:p>
        </p:txBody>
      </p:sp>
      <p:sp>
        <p:nvSpPr>
          <p:cNvPr id="13" name="Text 10"/>
          <p:cNvSpPr/>
          <p:nvPr/>
        </p:nvSpPr>
        <p:spPr>
          <a:xfrm>
            <a:off x="8184594" y="4496685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Industrial Revolution</a:t>
            </a:r>
            <a:endParaRPr lang="en-US" sz="2800" dirty="0"/>
          </a:p>
        </p:txBody>
      </p:sp>
      <p:sp>
        <p:nvSpPr>
          <p:cNvPr id="14" name="Text 11"/>
          <p:cNvSpPr/>
          <p:nvPr/>
        </p:nvSpPr>
        <p:spPr>
          <a:xfrm>
            <a:off x="8184594" y="4899830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Mechanized factories increased productivity</a:t>
            </a:r>
            <a:endParaRPr lang="en-US" sz="2000" dirty="0"/>
          </a:p>
        </p:txBody>
      </p:sp>
      <p:sp>
        <p:nvSpPr>
          <p:cNvPr id="15" name="Shape 12"/>
          <p:cNvSpPr/>
          <p:nvPr/>
        </p:nvSpPr>
        <p:spPr>
          <a:xfrm>
            <a:off x="6620828" y="5583793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6" name="Shape 13"/>
          <p:cNvSpPr/>
          <p:nvPr/>
        </p:nvSpPr>
        <p:spPr>
          <a:xfrm>
            <a:off x="7119580" y="5262377"/>
            <a:ext cx="521613" cy="528466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4"/>
          <p:cNvSpPr/>
          <p:nvPr/>
        </p:nvSpPr>
        <p:spPr>
          <a:xfrm>
            <a:off x="7250143" y="5472524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800" dirty="0"/>
          </a:p>
        </p:txBody>
      </p:sp>
      <p:sp>
        <p:nvSpPr>
          <p:cNvPr id="18" name="Text 15"/>
          <p:cNvSpPr/>
          <p:nvPr/>
        </p:nvSpPr>
        <p:spPr>
          <a:xfrm>
            <a:off x="4272201" y="5422991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Computing Age</a:t>
            </a:r>
            <a:endParaRPr lang="en-US" sz="2800" dirty="0"/>
          </a:p>
        </p:txBody>
      </p:sp>
      <p:sp>
        <p:nvSpPr>
          <p:cNvPr id="19" name="Text 16"/>
          <p:cNvSpPr/>
          <p:nvPr/>
        </p:nvSpPr>
        <p:spPr>
          <a:xfrm>
            <a:off x="608528" y="5798990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0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Automated calculations and data management</a:t>
            </a:r>
            <a:endParaRPr lang="en-US" sz="2000" dirty="0"/>
          </a:p>
        </p:txBody>
      </p:sp>
      <p:sp>
        <p:nvSpPr>
          <p:cNvPr id="20" name="Shape 17"/>
          <p:cNvSpPr/>
          <p:nvPr/>
        </p:nvSpPr>
        <p:spPr>
          <a:xfrm>
            <a:off x="7487960" y="6483072"/>
            <a:ext cx="521613" cy="22860"/>
          </a:xfrm>
          <a:prstGeom prst="roundRect">
            <a:avLst>
              <a:gd name="adj" fmla="val 319483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1" name="Shape 18"/>
          <p:cNvSpPr/>
          <p:nvPr/>
        </p:nvSpPr>
        <p:spPr>
          <a:xfrm>
            <a:off x="7119580" y="6161656"/>
            <a:ext cx="521613" cy="528466"/>
          </a:xfrm>
          <a:prstGeom prst="roundRect">
            <a:avLst>
              <a:gd name="adj" fmla="val 18667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19"/>
          <p:cNvSpPr/>
          <p:nvPr/>
        </p:nvSpPr>
        <p:spPr>
          <a:xfrm>
            <a:off x="7250143" y="6396822"/>
            <a:ext cx="260747" cy="32599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0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2800" dirty="0"/>
          </a:p>
        </p:txBody>
      </p:sp>
      <p:sp>
        <p:nvSpPr>
          <p:cNvPr id="23" name="Text 20"/>
          <p:cNvSpPr/>
          <p:nvPr/>
        </p:nvSpPr>
        <p:spPr>
          <a:xfrm>
            <a:off x="8184594" y="6322270"/>
            <a:ext cx="2173605" cy="2717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AI Era</a:t>
            </a:r>
            <a:endParaRPr lang="en-US" sz="2800" dirty="0"/>
          </a:p>
        </p:txBody>
      </p:sp>
      <p:sp>
        <p:nvSpPr>
          <p:cNvPr id="24" name="Text 21"/>
          <p:cNvSpPr/>
          <p:nvPr/>
        </p:nvSpPr>
        <p:spPr>
          <a:xfrm>
            <a:off x="8184594" y="6734651"/>
            <a:ext cx="5837277" cy="260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Unprecedented acceleration of change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5813" y="618411"/>
            <a:ext cx="5613440" cy="7016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00"/>
              </a:lnSpc>
              <a:buNone/>
            </a:pPr>
            <a:r>
              <a:rPr lang="en-US" sz="44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Levels of AI</a:t>
            </a:r>
            <a:endParaRPr lang="en-US" sz="44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429" y="1769031"/>
            <a:ext cx="1615916" cy="1271111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3892510" y="2303800"/>
            <a:ext cx="315754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0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5082778" y="1921966"/>
            <a:ext cx="2806660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ASI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5082778" y="2407384"/>
            <a:ext cx="4775716" cy="336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Superintelligence exceeding humans in all fields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4914424" y="3052882"/>
            <a:ext cx="8874085" cy="15240"/>
          </a:xfrm>
          <a:prstGeom prst="roundRect">
            <a:avLst>
              <a:gd name="adj" fmla="val 6188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4471" y="3096220"/>
            <a:ext cx="3231952" cy="1271111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3892510" y="3474065"/>
            <a:ext cx="315754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0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3200" dirty="0"/>
          </a:p>
        </p:txBody>
      </p:sp>
      <p:sp>
        <p:nvSpPr>
          <p:cNvPr id="10" name="Text 6"/>
          <p:cNvSpPr/>
          <p:nvPr/>
        </p:nvSpPr>
        <p:spPr>
          <a:xfrm>
            <a:off x="5890855" y="3249156"/>
            <a:ext cx="2806660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AGI</a:t>
            </a:r>
            <a:endParaRPr lang="en-US" sz="3200" dirty="0"/>
          </a:p>
        </p:txBody>
      </p:sp>
      <p:sp>
        <p:nvSpPr>
          <p:cNvPr id="11" name="Text 7"/>
          <p:cNvSpPr/>
          <p:nvPr/>
        </p:nvSpPr>
        <p:spPr>
          <a:xfrm>
            <a:off x="5890855" y="3734574"/>
            <a:ext cx="3976449" cy="336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Human-like intelligence across domains</a:t>
            </a:r>
            <a:endParaRPr lang="en-US" sz="2400" dirty="0"/>
          </a:p>
        </p:txBody>
      </p:sp>
      <p:sp>
        <p:nvSpPr>
          <p:cNvPr id="12" name="Shape 8"/>
          <p:cNvSpPr/>
          <p:nvPr/>
        </p:nvSpPr>
        <p:spPr>
          <a:xfrm>
            <a:off x="5722501" y="4380071"/>
            <a:ext cx="8066008" cy="15240"/>
          </a:xfrm>
          <a:prstGeom prst="roundRect">
            <a:avLst>
              <a:gd name="adj" fmla="val 6188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6394" y="4423410"/>
            <a:ext cx="4847987" cy="1271111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3892510" y="4801255"/>
            <a:ext cx="315754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0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3200" dirty="0"/>
          </a:p>
        </p:txBody>
      </p:sp>
      <p:sp>
        <p:nvSpPr>
          <p:cNvPr id="15" name="Text 10"/>
          <p:cNvSpPr/>
          <p:nvPr/>
        </p:nvSpPr>
        <p:spPr>
          <a:xfrm>
            <a:off x="6698813" y="4618554"/>
            <a:ext cx="2806660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Current AI</a:t>
            </a:r>
            <a:endParaRPr lang="en-US" sz="3200" dirty="0"/>
          </a:p>
        </p:txBody>
      </p:sp>
      <p:sp>
        <p:nvSpPr>
          <p:cNvPr id="16" name="Text 11"/>
          <p:cNvSpPr/>
          <p:nvPr/>
        </p:nvSpPr>
        <p:spPr>
          <a:xfrm>
            <a:off x="6698813" y="5103972"/>
            <a:ext cx="3981807" cy="336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LLMs, NLP - trained on curated datasets</a:t>
            </a:r>
            <a:endParaRPr lang="en-US" sz="2400" dirty="0"/>
          </a:p>
        </p:txBody>
      </p:sp>
      <p:sp>
        <p:nvSpPr>
          <p:cNvPr id="17" name="Shape 12"/>
          <p:cNvSpPr/>
          <p:nvPr/>
        </p:nvSpPr>
        <p:spPr>
          <a:xfrm>
            <a:off x="6530459" y="5707261"/>
            <a:ext cx="7258050" cy="15240"/>
          </a:xfrm>
          <a:prstGeom prst="roundRect">
            <a:avLst>
              <a:gd name="adj" fmla="val 618816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pic>
        <p:nvPicPr>
          <p:cNvPr id="18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436" y="5750600"/>
            <a:ext cx="6464022" cy="1271111"/>
          </a:xfrm>
          <a:prstGeom prst="rect">
            <a:avLst/>
          </a:prstGeom>
        </p:spPr>
      </p:pic>
      <p:sp>
        <p:nvSpPr>
          <p:cNvPr id="19" name="Text 13"/>
          <p:cNvSpPr/>
          <p:nvPr/>
        </p:nvSpPr>
        <p:spPr>
          <a:xfrm>
            <a:off x="3892510" y="6128445"/>
            <a:ext cx="315754" cy="3946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70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3200" dirty="0"/>
          </a:p>
        </p:txBody>
      </p:sp>
      <p:sp>
        <p:nvSpPr>
          <p:cNvPr id="20" name="Text 14"/>
          <p:cNvSpPr/>
          <p:nvPr/>
        </p:nvSpPr>
        <p:spPr>
          <a:xfrm>
            <a:off x="7506891" y="5975033"/>
            <a:ext cx="2806660" cy="350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Expert Systems</a:t>
            </a:r>
            <a:endParaRPr lang="en-US" sz="3200" dirty="0"/>
          </a:p>
        </p:txBody>
      </p:sp>
      <p:sp>
        <p:nvSpPr>
          <p:cNvPr id="21" name="Text 15"/>
          <p:cNvSpPr/>
          <p:nvPr/>
        </p:nvSpPr>
        <p:spPr>
          <a:xfrm>
            <a:off x="7506891" y="6460450"/>
            <a:ext cx="3548420" cy="336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Narrow, rule-based decision making</a:t>
            </a:r>
            <a:endParaRPr lang="en-US" sz="2400" dirty="0"/>
          </a:p>
        </p:txBody>
      </p:sp>
      <p:sp>
        <p:nvSpPr>
          <p:cNvPr id="22" name="Text 16"/>
          <p:cNvSpPr/>
          <p:nvPr/>
        </p:nvSpPr>
        <p:spPr>
          <a:xfrm>
            <a:off x="785813" y="7274243"/>
            <a:ext cx="13058775" cy="336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Most "AI" today falls far short of AGI or ASI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5452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AI Moral Agency</a:t>
            </a:r>
            <a:endParaRPr lang="en-US" sz="44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258616"/>
            <a:ext cx="6244709" cy="4272677"/>
          </a:xfrm>
          <a:prstGeom prst="rect">
            <a:avLst/>
          </a:prstGeom>
        </p:spPr>
      </p:pic>
      <p:sp>
        <p:nvSpPr>
          <p:cNvPr id="4" name="Shape 1"/>
          <p:cNvSpPr/>
          <p:nvPr/>
        </p:nvSpPr>
        <p:spPr>
          <a:xfrm>
            <a:off x="7599521" y="2258616"/>
            <a:ext cx="6519250" cy="1435894"/>
          </a:xfrm>
          <a:prstGeom prst="roundRect">
            <a:avLst>
              <a:gd name="adj" fmla="val 6635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7856815" y="251591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Current AI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7856815" y="3097054"/>
            <a:ext cx="57301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Instruments without consciousness or intentionality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7599521" y="3921323"/>
            <a:ext cx="6519250" cy="1435894"/>
          </a:xfrm>
          <a:prstGeom prst="roundRect">
            <a:avLst>
              <a:gd name="adj" fmla="val 6635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7856815" y="417861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Human Responsibility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7856815" y="4759762"/>
            <a:ext cx="57301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Moral agency remains with designers, operators, users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7599521" y="5584031"/>
            <a:ext cx="6519250" cy="1435894"/>
          </a:xfrm>
          <a:prstGeom prst="roundRect">
            <a:avLst>
              <a:gd name="adj" fmla="val 6635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7856815" y="584132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Future Question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7856815" y="6422469"/>
            <a:ext cx="57301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If AGI emerges, would it deserve moral agency?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081326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Autonomous Vehicles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2130266"/>
            <a:ext cx="226814" cy="1360884"/>
          </a:xfrm>
          <a:prstGeom prst="roundRect">
            <a:avLst>
              <a:gd name="adj" fmla="val 42003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247418" y="235708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Level 0-1</a:t>
            </a:r>
            <a:endParaRPr lang="en-US" sz="3200" dirty="0"/>
          </a:p>
        </p:txBody>
      </p:sp>
      <p:sp>
        <p:nvSpPr>
          <p:cNvPr id="6" name="Text 3"/>
          <p:cNvSpPr/>
          <p:nvPr/>
        </p:nvSpPr>
        <p:spPr>
          <a:xfrm>
            <a:off x="1247418" y="2847499"/>
            <a:ext cx="710279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No automation to driver assistance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1133951" y="3661172"/>
            <a:ext cx="226814" cy="1360884"/>
          </a:xfrm>
          <a:prstGeom prst="roundRect">
            <a:avLst>
              <a:gd name="adj" fmla="val 42003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1587579" y="388798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Level 2-3</a:t>
            </a:r>
            <a:endParaRPr lang="en-US" sz="3200" dirty="0"/>
          </a:p>
        </p:txBody>
      </p:sp>
      <p:sp>
        <p:nvSpPr>
          <p:cNvPr id="9" name="Text 6"/>
          <p:cNvSpPr/>
          <p:nvPr/>
        </p:nvSpPr>
        <p:spPr>
          <a:xfrm>
            <a:off x="1587579" y="4378404"/>
            <a:ext cx="676263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Partial automation (most consumer vehicles)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1474232" y="5192078"/>
            <a:ext cx="226814" cy="1360884"/>
          </a:xfrm>
          <a:prstGeom prst="roundRect">
            <a:avLst>
              <a:gd name="adj" fmla="val 42003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927860" y="541889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Level 4-5</a:t>
            </a:r>
            <a:endParaRPr lang="en-US" sz="3200" dirty="0"/>
          </a:p>
        </p:txBody>
      </p:sp>
      <p:sp>
        <p:nvSpPr>
          <p:cNvPr id="12" name="Text 9"/>
          <p:cNvSpPr/>
          <p:nvPr/>
        </p:nvSpPr>
        <p:spPr>
          <a:xfrm>
            <a:off x="1927860" y="5909310"/>
            <a:ext cx="642235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High/full automation (emerging in trucking)</a:t>
            </a:r>
            <a:endParaRPr lang="en-US" sz="2400" dirty="0"/>
          </a:p>
        </p:txBody>
      </p:sp>
      <p:sp>
        <p:nvSpPr>
          <p:cNvPr id="13" name="Text 10"/>
          <p:cNvSpPr/>
          <p:nvPr/>
        </p:nvSpPr>
        <p:spPr>
          <a:xfrm>
            <a:off x="793790" y="6808112"/>
            <a:ext cx="8546980" cy="93559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Human error causes 90% of crashes; AVs could save thousands of lives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837253"/>
            <a:ext cx="7535108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Chatbots &amp; Ethical Questions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6280190" y="2828423"/>
            <a:ext cx="3664744" cy="2572109"/>
          </a:xfrm>
          <a:prstGeom prst="roundRect">
            <a:avLst>
              <a:gd name="adj" fmla="val 4812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5" name="Text 2"/>
          <p:cNvSpPr/>
          <p:nvPr/>
        </p:nvSpPr>
        <p:spPr>
          <a:xfrm>
            <a:off x="6514624" y="31206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Disclosure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6514624" y="3611047"/>
            <a:ext cx="3195876" cy="153968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Should companies disclose when customers interact with AI?</a:t>
            </a:r>
            <a:endParaRPr lang="en-US" sz="2400" dirty="0"/>
          </a:p>
        </p:txBody>
      </p:sp>
      <p:sp>
        <p:nvSpPr>
          <p:cNvPr id="7" name="Shape 4"/>
          <p:cNvSpPr/>
          <p:nvPr/>
        </p:nvSpPr>
        <p:spPr>
          <a:xfrm>
            <a:off x="10171748" y="2844843"/>
            <a:ext cx="3664863" cy="2572109"/>
          </a:xfrm>
          <a:prstGeom prst="roundRect">
            <a:avLst>
              <a:gd name="adj" fmla="val 4812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8" name="Text 5"/>
          <p:cNvSpPr/>
          <p:nvPr/>
        </p:nvSpPr>
        <p:spPr>
          <a:xfrm>
            <a:off x="10406182" y="312062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Misinformation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10406182" y="3560753"/>
            <a:ext cx="3195995" cy="145108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is responsible for "hallucinated“ or invalid information?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6258877" y="5817632"/>
            <a:ext cx="7556421" cy="1299448"/>
          </a:xfrm>
          <a:prstGeom prst="roundRect">
            <a:avLst>
              <a:gd name="adj" fmla="val 7331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 sz="2400"/>
          </a:p>
        </p:txBody>
      </p:sp>
      <p:sp>
        <p:nvSpPr>
          <p:cNvPr id="11" name="Text 8"/>
          <p:cNvSpPr/>
          <p:nvPr/>
        </p:nvSpPr>
        <p:spPr>
          <a:xfrm>
            <a:off x="6493311" y="605206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Manipulation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6493311" y="6542485"/>
            <a:ext cx="7087553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 synthesized voices exploit emotions?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4230" y="396121"/>
            <a:ext cx="6994326" cy="616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500"/>
              </a:lnSpc>
              <a:buNone/>
            </a:pPr>
            <a:r>
              <a:rPr lang="en-US" sz="40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Robotics &amp; Robot Ethics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504230" y="1206460"/>
            <a:ext cx="5676651" cy="5042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Asimov's Three Laws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519470" y="2046201"/>
            <a:ext cx="7927844" cy="8835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Font typeface="+mj-lt"/>
              <a:buAutoNum type="arabicPeriod"/>
            </a:pPr>
            <a:r>
              <a:rPr lang="en-US" sz="2400" dirty="0"/>
              <a:t>A robot may not injure a human being or, through inaction, allow a human being to come to harm.</a:t>
            </a:r>
          </a:p>
        </p:txBody>
      </p:sp>
      <p:sp>
        <p:nvSpPr>
          <p:cNvPr id="5" name="Text 3"/>
          <p:cNvSpPr/>
          <p:nvPr/>
        </p:nvSpPr>
        <p:spPr>
          <a:xfrm>
            <a:off x="504230" y="3036020"/>
            <a:ext cx="7927844" cy="8835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Font typeface="+mj-lt"/>
              <a:buAutoNum type="arabicPeriod" startAt="2"/>
            </a:pPr>
            <a:r>
              <a:rPr lang="en-US" sz="2400" dirty="0"/>
              <a:t>A robot must obey the orders given it by human beings except where such orders would conflict with the First Law.</a:t>
            </a:r>
          </a:p>
        </p:txBody>
      </p:sp>
      <p:sp>
        <p:nvSpPr>
          <p:cNvPr id="6" name="Text 4"/>
          <p:cNvSpPr/>
          <p:nvPr/>
        </p:nvSpPr>
        <p:spPr>
          <a:xfrm>
            <a:off x="519470" y="4114411"/>
            <a:ext cx="7927844" cy="8744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buSzPct val="100000"/>
              <a:buFont typeface="+mj-lt"/>
              <a:buAutoNum type="arabicPeriod" startAt="3"/>
            </a:pPr>
            <a:r>
              <a:rPr lang="en-US" sz="2400" dirty="0"/>
              <a:t>A robot must protect its own existence as long as such protection does not conflict with the First or Second Law.</a:t>
            </a:r>
          </a:p>
          <a:p>
            <a:pPr>
              <a:buSzPct val="100000"/>
            </a:pPr>
            <a:endParaRPr lang="en-US" sz="2400" dirty="0"/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372" y="1224439"/>
            <a:ext cx="4856542" cy="4856542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615553" y="6549364"/>
            <a:ext cx="6738937" cy="1278493"/>
          </a:xfrm>
          <a:prstGeom prst="roundRect">
            <a:avLst>
              <a:gd name="adj" fmla="val 4733"/>
            </a:avLst>
          </a:prstGeom>
          <a:noFill/>
          <a:ln w="1524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6"/>
          <p:cNvSpPr/>
          <p:nvPr/>
        </p:nvSpPr>
        <p:spPr>
          <a:xfrm>
            <a:off x="630793" y="6564604"/>
            <a:ext cx="6708458" cy="432197"/>
          </a:xfrm>
          <a:prstGeom prst="roundRect">
            <a:avLst>
              <a:gd name="adj" fmla="val 9770"/>
            </a:avLst>
          </a:prstGeom>
          <a:solidFill>
            <a:srgbClr val="D9E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3876913" y="6641756"/>
            <a:ext cx="216098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400" dirty="0"/>
          </a:p>
        </p:txBody>
      </p:sp>
      <p:sp>
        <p:nvSpPr>
          <p:cNvPr id="11" name="Text 8"/>
          <p:cNvSpPr/>
          <p:nvPr/>
        </p:nvSpPr>
        <p:spPr>
          <a:xfrm>
            <a:off x="774858" y="7140866"/>
            <a:ext cx="1800939" cy="2251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Job Displacement</a:t>
            </a:r>
            <a:endParaRPr lang="en-US" sz="2400" dirty="0"/>
          </a:p>
        </p:txBody>
      </p:sp>
      <p:sp>
        <p:nvSpPr>
          <p:cNvPr id="12" name="Text 9"/>
          <p:cNvSpPr/>
          <p:nvPr/>
        </p:nvSpPr>
        <p:spPr>
          <a:xfrm>
            <a:off x="774858" y="7452453"/>
            <a:ext cx="6420326" cy="2160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Economic consequences without model changes?</a:t>
            </a:r>
            <a:endParaRPr lang="en-US" dirty="0"/>
          </a:p>
        </p:txBody>
      </p:sp>
      <p:sp>
        <p:nvSpPr>
          <p:cNvPr id="13" name="Shape 10"/>
          <p:cNvSpPr/>
          <p:nvPr/>
        </p:nvSpPr>
        <p:spPr>
          <a:xfrm>
            <a:off x="7498556" y="6549364"/>
            <a:ext cx="6738937" cy="1278493"/>
          </a:xfrm>
          <a:prstGeom prst="roundRect">
            <a:avLst>
              <a:gd name="adj" fmla="val 4733"/>
            </a:avLst>
          </a:prstGeom>
          <a:noFill/>
          <a:ln w="1524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1"/>
          <p:cNvSpPr/>
          <p:nvPr/>
        </p:nvSpPr>
        <p:spPr>
          <a:xfrm>
            <a:off x="7513796" y="6564604"/>
            <a:ext cx="6708458" cy="432197"/>
          </a:xfrm>
          <a:prstGeom prst="roundRect">
            <a:avLst>
              <a:gd name="adj" fmla="val 9770"/>
            </a:avLst>
          </a:prstGeom>
          <a:solidFill>
            <a:srgbClr val="D9EDF2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Text 12"/>
          <p:cNvSpPr/>
          <p:nvPr/>
        </p:nvSpPr>
        <p:spPr>
          <a:xfrm>
            <a:off x="10759916" y="6641756"/>
            <a:ext cx="216098" cy="2701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170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400" dirty="0"/>
          </a:p>
        </p:txBody>
      </p:sp>
      <p:sp>
        <p:nvSpPr>
          <p:cNvPr id="16" name="Text 13"/>
          <p:cNvSpPr/>
          <p:nvPr/>
        </p:nvSpPr>
        <p:spPr>
          <a:xfrm>
            <a:off x="7657861" y="7140866"/>
            <a:ext cx="1800939" cy="2251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Lethal Force</a:t>
            </a:r>
            <a:endParaRPr lang="en-US" sz="2400" dirty="0"/>
          </a:p>
        </p:txBody>
      </p:sp>
      <p:sp>
        <p:nvSpPr>
          <p:cNvPr id="17" name="Text 14"/>
          <p:cNvSpPr/>
          <p:nvPr/>
        </p:nvSpPr>
        <p:spPr>
          <a:xfrm>
            <a:off x="7657861" y="7452453"/>
            <a:ext cx="6420326" cy="21609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700"/>
              </a:lnSpc>
              <a:buNone/>
            </a:pPr>
            <a:r>
              <a:rPr lang="en-US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Should robots make life-or-death decisions?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Algorithmic Bias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375" y="28842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Biased Data</a:t>
            </a:r>
            <a:endParaRPr lang="en-US" sz="3200" dirty="0"/>
          </a:p>
        </p:txBody>
      </p:sp>
      <p:sp>
        <p:nvSpPr>
          <p:cNvPr id="4" name="Text 2"/>
          <p:cNvSpPr/>
          <p:nvPr/>
        </p:nvSpPr>
        <p:spPr>
          <a:xfrm>
            <a:off x="793790" y="3302080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AI trained on curated datasets reflecting human prejudices</a:t>
            </a:r>
            <a:endParaRPr lang="en-US" sz="24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731" y="3176588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288428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Fixed Domain</a:t>
            </a:r>
            <a:endParaRPr lang="en-US" sz="3200" dirty="0"/>
          </a:p>
        </p:txBody>
      </p:sp>
      <p:sp>
        <p:nvSpPr>
          <p:cNvPr id="8" name="Text 4"/>
          <p:cNvSpPr/>
          <p:nvPr/>
        </p:nvSpPr>
        <p:spPr>
          <a:xfrm>
            <a:off x="9937790" y="3338394"/>
            <a:ext cx="3898821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Limited to patterns in training environment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2604" y="3565088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3368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Defined Outcomes</a:t>
            </a:r>
            <a:endParaRPr lang="en-US" sz="3200" dirty="0"/>
          </a:p>
        </p:txBody>
      </p:sp>
      <p:sp>
        <p:nvSpPr>
          <p:cNvPr id="12" name="Text 6"/>
          <p:cNvSpPr/>
          <p:nvPr/>
        </p:nvSpPr>
        <p:spPr>
          <a:xfrm>
            <a:off x="9937790" y="5790962"/>
            <a:ext cx="3898821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Objectives set by developers embed assumptions</a:t>
            </a:r>
            <a:endParaRPr lang="en-US" sz="24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4103" y="5790962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375" y="533685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Self-Perpetuating</a:t>
            </a:r>
            <a:endParaRPr lang="en-US" sz="3200" dirty="0"/>
          </a:p>
        </p:txBody>
      </p:sp>
      <p:sp>
        <p:nvSpPr>
          <p:cNvPr id="16" name="Text 8"/>
          <p:cNvSpPr/>
          <p:nvPr/>
        </p:nvSpPr>
        <p:spPr>
          <a:xfrm>
            <a:off x="793790" y="5754648"/>
            <a:ext cx="389870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Outputs reinforce existing patterns and disparities</a:t>
            </a:r>
            <a:endParaRPr lang="en-US" sz="24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38230" y="5402461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00075" y="471488"/>
            <a:ext cx="4286845" cy="5359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40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Automation's Impact</a:t>
            </a:r>
            <a:endParaRPr lang="en-US" sz="40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5" y="1457444"/>
            <a:ext cx="428625" cy="42862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00075" y="2100382"/>
            <a:ext cx="2143363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Safety</a:t>
            </a:r>
            <a:endParaRPr lang="en-US" sz="3600" dirty="0"/>
          </a:p>
        </p:txBody>
      </p:sp>
      <p:sp>
        <p:nvSpPr>
          <p:cNvPr id="5" name="Text 2"/>
          <p:cNvSpPr/>
          <p:nvPr/>
        </p:nvSpPr>
        <p:spPr>
          <a:xfrm>
            <a:off x="600075" y="2539721"/>
            <a:ext cx="6505932" cy="8303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Removes humans from dangerous environments</a:t>
            </a:r>
            <a:endParaRPr lang="en-US" sz="2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75" y="3584338"/>
            <a:ext cx="428625" cy="42862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00075" y="4227276"/>
            <a:ext cx="2143363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Efficiency</a:t>
            </a:r>
            <a:endParaRPr lang="en-US" sz="3600" dirty="0"/>
          </a:p>
        </p:txBody>
      </p:sp>
      <p:sp>
        <p:nvSpPr>
          <p:cNvPr id="8" name="Text 4"/>
          <p:cNvSpPr/>
          <p:nvPr/>
        </p:nvSpPr>
        <p:spPr>
          <a:xfrm>
            <a:off x="600075" y="4666616"/>
            <a:ext cx="6505932" cy="89087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Increases speed, accuracy, and consistency</a:t>
            </a:r>
            <a:endParaRPr lang="en-US" sz="28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5" y="5734381"/>
            <a:ext cx="428625" cy="42862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0075" y="6377319"/>
            <a:ext cx="2143363" cy="2678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Economics</a:t>
            </a:r>
            <a:endParaRPr lang="en-US" sz="3600" dirty="0"/>
          </a:p>
        </p:txBody>
      </p:sp>
      <p:sp>
        <p:nvSpPr>
          <p:cNvPr id="11" name="Text 6"/>
          <p:cNvSpPr/>
          <p:nvPr/>
        </p:nvSpPr>
        <p:spPr>
          <a:xfrm>
            <a:off x="600075" y="6816659"/>
            <a:ext cx="6505932" cy="69627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Reduces labor costs, increases profits</a:t>
            </a:r>
            <a:endParaRPr lang="en-US" sz="280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6266" y="658866"/>
            <a:ext cx="6505932" cy="6505932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3457244" y="7618000"/>
            <a:ext cx="6505932" cy="25717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Can our economic systems sustain rapid automation across all sectors?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402</Words>
  <Application>Microsoft Office PowerPoint</Application>
  <PresentationFormat>Custom</PresentationFormat>
  <Paragraphs>97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Host Grotesk Medium</vt:lpstr>
      <vt:lpstr>Roboto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2025-07-10T22:31:19Z</dcterms:created>
  <dcterms:modified xsi:type="dcterms:W3CDTF">2025-07-11T17:37:06Z</dcterms:modified>
</cp:coreProperties>
</file>