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4630400" cy="8229600"/>
  <p:notesSz cx="8229600" cy="14630400"/>
  <p:embeddedFontLst>
    <p:embeddedFont>
      <p:font typeface="Host Grotesk Medium" panose="020B0604020202020204" charset="0"/>
      <p:regular r:id="rId13"/>
    </p:embeddedFont>
    <p:embeddedFont>
      <p:font typeface="Roboto" panose="02000000000000000000" pitchFamily="2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70" d="100"/>
          <a:sy n="70" d="100"/>
        </p:scale>
        <p:origin x="62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3168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C7E0E7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9F5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2697242"/>
            <a:ext cx="7556421" cy="283511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Ethics in Technology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Chapter 10:</a:t>
            </a:r>
            <a:b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</a:b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Intellectual Property in the Digital Age</a:t>
            </a:r>
            <a:endParaRPr lang="en-US" sz="445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4630400" cy="29769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3742134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The Path Forward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5471517"/>
            <a:ext cx="4234220" cy="226814"/>
          </a:xfrm>
          <a:prstGeom prst="roundRect">
            <a:avLst>
              <a:gd name="adj" fmla="val 42003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20604" y="589823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Balance Incentives</a:t>
            </a:r>
            <a:endParaRPr lang="en-US" sz="2800" dirty="0"/>
          </a:p>
        </p:txBody>
      </p:sp>
      <p:sp>
        <p:nvSpPr>
          <p:cNvPr id="6" name="Text 3"/>
          <p:cNvSpPr/>
          <p:nvPr/>
        </p:nvSpPr>
        <p:spPr>
          <a:xfrm>
            <a:off x="1020604" y="6407331"/>
            <a:ext cx="3780592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Reward creators while serving public good</a:t>
            </a:r>
            <a:endParaRPr lang="en-US" sz="2000" dirty="0"/>
          </a:p>
        </p:txBody>
      </p:sp>
      <p:sp>
        <p:nvSpPr>
          <p:cNvPr id="7" name="Shape 4"/>
          <p:cNvSpPr/>
          <p:nvPr/>
        </p:nvSpPr>
        <p:spPr>
          <a:xfrm>
            <a:off x="5198031" y="5131237"/>
            <a:ext cx="4234220" cy="226814"/>
          </a:xfrm>
          <a:prstGeom prst="roundRect">
            <a:avLst>
              <a:gd name="adj" fmla="val 42003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5424845" y="555795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Adapt Time Frames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5424845" y="6075283"/>
            <a:ext cx="3780592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Shorter protection for rapidly evolving tech</a:t>
            </a:r>
            <a:endParaRPr lang="en-US" sz="2000" dirty="0"/>
          </a:p>
        </p:txBody>
      </p:sp>
      <p:sp>
        <p:nvSpPr>
          <p:cNvPr id="10" name="Shape 7"/>
          <p:cNvSpPr/>
          <p:nvPr/>
        </p:nvSpPr>
        <p:spPr>
          <a:xfrm>
            <a:off x="9602272" y="4791075"/>
            <a:ext cx="4234220" cy="226814"/>
          </a:xfrm>
          <a:prstGeom prst="roundRect">
            <a:avLst>
              <a:gd name="adj" fmla="val 42003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9829086" y="524470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Redefine Ownership</a:t>
            </a:r>
            <a:endParaRPr lang="en-US" sz="2800" dirty="0"/>
          </a:p>
        </p:txBody>
      </p:sp>
      <p:sp>
        <p:nvSpPr>
          <p:cNvPr id="12" name="Text 9"/>
          <p:cNvSpPr/>
          <p:nvPr/>
        </p:nvSpPr>
        <p:spPr>
          <a:xfrm>
            <a:off x="9829086" y="5735122"/>
            <a:ext cx="3780592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New models for digital and AI creations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733901"/>
            <a:ext cx="6432352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Evolution of IP Protection</a:t>
            </a:r>
            <a:endParaRPr lang="en-US" sz="4450" dirty="0"/>
          </a:p>
        </p:txBody>
      </p:sp>
      <p:sp>
        <p:nvSpPr>
          <p:cNvPr id="3" name="Shape 1"/>
          <p:cNvSpPr/>
          <p:nvPr/>
        </p:nvSpPr>
        <p:spPr>
          <a:xfrm>
            <a:off x="7299960" y="1896308"/>
            <a:ext cx="30480" cy="5599271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6410087" y="2136219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7060049" y="1896308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7145119" y="1938814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650" dirty="0"/>
          </a:p>
        </p:txBody>
      </p:sp>
      <p:sp>
        <p:nvSpPr>
          <p:cNvPr id="7" name="Text 5"/>
          <p:cNvSpPr/>
          <p:nvPr/>
        </p:nvSpPr>
        <p:spPr>
          <a:xfrm>
            <a:off x="3345894" y="193881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36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Ancient Origins</a:t>
            </a:r>
            <a:endParaRPr lang="en-US" sz="3600" dirty="0"/>
          </a:p>
        </p:txBody>
      </p:sp>
      <p:sp>
        <p:nvSpPr>
          <p:cNvPr id="8" name="Text 6"/>
          <p:cNvSpPr/>
          <p:nvPr/>
        </p:nvSpPr>
        <p:spPr>
          <a:xfrm>
            <a:off x="793790" y="2429233"/>
            <a:ext cx="5387340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Greek patent-like rights</a:t>
            </a:r>
            <a:endParaRPr lang="en-US" sz="2800" dirty="0"/>
          </a:p>
        </p:txBody>
      </p:sp>
      <p:sp>
        <p:nvSpPr>
          <p:cNvPr id="9" name="Shape 7"/>
          <p:cNvSpPr/>
          <p:nvPr/>
        </p:nvSpPr>
        <p:spPr>
          <a:xfrm>
            <a:off x="7539871" y="3497104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7060049" y="3257193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7145119" y="3299698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650" dirty="0"/>
          </a:p>
        </p:txBody>
      </p:sp>
      <p:sp>
        <p:nvSpPr>
          <p:cNvPr id="12" name="Text 10"/>
          <p:cNvSpPr/>
          <p:nvPr/>
        </p:nvSpPr>
        <p:spPr>
          <a:xfrm>
            <a:off x="8449270" y="329969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1474</a:t>
            </a:r>
            <a:endParaRPr lang="en-US" sz="3600" dirty="0"/>
          </a:p>
        </p:txBody>
      </p:sp>
      <p:sp>
        <p:nvSpPr>
          <p:cNvPr id="13" name="Text 11"/>
          <p:cNvSpPr/>
          <p:nvPr/>
        </p:nvSpPr>
        <p:spPr>
          <a:xfrm>
            <a:off x="8449270" y="3798782"/>
            <a:ext cx="5387340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Venice Patent Statute</a:t>
            </a:r>
            <a:endParaRPr lang="en-US" sz="2800" dirty="0"/>
          </a:p>
        </p:txBody>
      </p:sp>
      <p:sp>
        <p:nvSpPr>
          <p:cNvPr id="14" name="Shape 12"/>
          <p:cNvSpPr/>
          <p:nvPr/>
        </p:nvSpPr>
        <p:spPr>
          <a:xfrm>
            <a:off x="6410087" y="4670108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5" name="Shape 13"/>
          <p:cNvSpPr/>
          <p:nvPr/>
        </p:nvSpPr>
        <p:spPr>
          <a:xfrm>
            <a:off x="7060049" y="4430197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7145119" y="4472702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3</a:t>
            </a:r>
            <a:endParaRPr lang="en-US" sz="2650" dirty="0"/>
          </a:p>
        </p:txBody>
      </p:sp>
      <p:sp>
        <p:nvSpPr>
          <p:cNvPr id="17" name="Text 15"/>
          <p:cNvSpPr/>
          <p:nvPr/>
        </p:nvSpPr>
        <p:spPr>
          <a:xfrm>
            <a:off x="3345894" y="450143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36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1710</a:t>
            </a:r>
            <a:endParaRPr lang="en-US" sz="3600" dirty="0"/>
          </a:p>
        </p:txBody>
      </p:sp>
      <p:sp>
        <p:nvSpPr>
          <p:cNvPr id="18" name="Text 16"/>
          <p:cNvSpPr/>
          <p:nvPr/>
        </p:nvSpPr>
        <p:spPr>
          <a:xfrm>
            <a:off x="793790" y="4991853"/>
            <a:ext cx="5387340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Statute of Anne (copyright)</a:t>
            </a:r>
            <a:endParaRPr lang="en-US" sz="2800" dirty="0"/>
          </a:p>
        </p:txBody>
      </p:sp>
      <p:sp>
        <p:nvSpPr>
          <p:cNvPr id="19" name="Shape 17"/>
          <p:cNvSpPr/>
          <p:nvPr/>
        </p:nvSpPr>
        <p:spPr>
          <a:xfrm>
            <a:off x="7539871" y="5843111"/>
            <a:ext cx="680442" cy="30480"/>
          </a:xfrm>
          <a:prstGeom prst="roundRect">
            <a:avLst>
              <a:gd name="adj" fmla="val 312558"/>
            </a:avLst>
          </a:prstGeom>
          <a:solidFill>
            <a:srgbClr val="BFD3D8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Shape 18"/>
          <p:cNvSpPr/>
          <p:nvPr/>
        </p:nvSpPr>
        <p:spPr>
          <a:xfrm>
            <a:off x="7060049" y="5603200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D9EDF2"/>
          </a:solidFill>
          <a:ln w="762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7145119" y="5645706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4</a:t>
            </a:r>
            <a:endParaRPr lang="en-US" sz="2650" dirty="0"/>
          </a:p>
        </p:txBody>
      </p:sp>
      <p:sp>
        <p:nvSpPr>
          <p:cNvPr id="22" name="Text 20"/>
          <p:cNvSpPr/>
          <p:nvPr/>
        </p:nvSpPr>
        <p:spPr>
          <a:xfrm>
            <a:off x="8449270" y="5681067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6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1790</a:t>
            </a:r>
            <a:endParaRPr lang="en-US" sz="3600" dirty="0"/>
          </a:p>
        </p:txBody>
      </p:sp>
      <p:sp>
        <p:nvSpPr>
          <p:cNvPr id="23" name="Text 21"/>
          <p:cNvSpPr/>
          <p:nvPr/>
        </p:nvSpPr>
        <p:spPr>
          <a:xfrm>
            <a:off x="8449270" y="6171486"/>
            <a:ext cx="5387340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First U.S. copyright law</a:t>
            </a: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961674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Modern IP Challenges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3010614"/>
            <a:ext cx="3664744" cy="1901820"/>
          </a:xfrm>
          <a:prstGeom prst="roundRect">
            <a:avLst>
              <a:gd name="adj" fmla="val 565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/>
          <p:cNvSpPr/>
          <p:nvPr/>
        </p:nvSpPr>
        <p:spPr>
          <a:xfrm>
            <a:off x="1051084" y="326790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Creator vs. Owner</a:t>
            </a:r>
            <a:endParaRPr lang="en-US" sz="2800" dirty="0"/>
          </a:p>
        </p:txBody>
      </p:sp>
      <p:sp>
        <p:nvSpPr>
          <p:cNvPr id="6" name="Text 3"/>
          <p:cNvSpPr/>
          <p:nvPr/>
        </p:nvSpPr>
        <p:spPr>
          <a:xfrm>
            <a:off x="1088231" y="3758327"/>
            <a:ext cx="3150156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When music labels own rights instead of artists</a:t>
            </a:r>
            <a:endParaRPr lang="en-US" sz="2000" dirty="0"/>
          </a:p>
        </p:txBody>
      </p:sp>
      <p:sp>
        <p:nvSpPr>
          <p:cNvPr id="7" name="Shape 4"/>
          <p:cNvSpPr/>
          <p:nvPr/>
        </p:nvSpPr>
        <p:spPr>
          <a:xfrm>
            <a:off x="4685348" y="3010614"/>
            <a:ext cx="3664863" cy="1901820"/>
          </a:xfrm>
          <a:prstGeom prst="roundRect">
            <a:avLst>
              <a:gd name="adj" fmla="val 5653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4942642" y="326790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Corporate Control</a:t>
            </a:r>
            <a:endParaRPr lang="en-US" sz="2800" dirty="0"/>
          </a:p>
        </p:txBody>
      </p:sp>
      <p:sp>
        <p:nvSpPr>
          <p:cNvPr id="9" name="Text 6"/>
          <p:cNvSpPr/>
          <p:nvPr/>
        </p:nvSpPr>
        <p:spPr>
          <a:xfrm>
            <a:off x="4979789" y="3758327"/>
            <a:ext cx="3150275" cy="68032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Companies holding patents developed by employees</a:t>
            </a:r>
            <a:endParaRPr lang="en-US" sz="2000" dirty="0"/>
          </a:p>
        </p:txBody>
      </p:sp>
      <p:sp>
        <p:nvSpPr>
          <p:cNvPr id="10" name="Shape 7"/>
          <p:cNvSpPr/>
          <p:nvPr/>
        </p:nvSpPr>
        <p:spPr>
          <a:xfrm>
            <a:off x="793790" y="5423502"/>
            <a:ext cx="7556421" cy="1345168"/>
          </a:xfrm>
          <a:prstGeom prst="roundRect">
            <a:avLst>
              <a:gd name="adj" fmla="val 7082"/>
            </a:avLst>
          </a:prstGeom>
          <a:noFill/>
          <a:ln w="30480">
            <a:solidFill>
              <a:srgbClr val="BFD3D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8"/>
          <p:cNvSpPr/>
          <p:nvPr/>
        </p:nvSpPr>
        <p:spPr>
          <a:xfrm>
            <a:off x="1051084" y="563725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Digital Sharing</a:t>
            </a:r>
            <a:endParaRPr lang="en-US" sz="2800" dirty="0"/>
          </a:p>
        </p:txBody>
      </p:sp>
      <p:sp>
        <p:nvSpPr>
          <p:cNvPr id="12" name="Text 9"/>
          <p:cNvSpPr/>
          <p:nvPr/>
        </p:nvSpPr>
        <p:spPr>
          <a:xfrm>
            <a:off x="1088231" y="6127672"/>
            <a:ext cx="704183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0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Unlimited copying without depleting original</a:t>
            </a:r>
            <a:endParaRPr lang="en-US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7598" y="-15478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2114788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Trade Secrets &amp; National Security</a:t>
            </a:r>
            <a:endParaRPr lang="en-US" sz="4450" dirty="0"/>
          </a:p>
        </p:txBody>
      </p:sp>
      <p:sp>
        <p:nvSpPr>
          <p:cNvPr id="4" name="Text 1"/>
          <p:cNvSpPr/>
          <p:nvPr/>
        </p:nvSpPr>
        <p:spPr>
          <a:xfrm>
            <a:off x="793790" y="409932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Corporate Secrets</a:t>
            </a:r>
            <a:endParaRPr lang="en-US" sz="3200" dirty="0"/>
          </a:p>
        </p:txBody>
      </p:sp>
      <p:sp>
        <p:nvSpPr>
          <p:cNvPr id="5" name="Text 2"/>
          <p:cNvSpPr/>
          <p:nvPr/>
        </p:nvSpPr>
        <p:spPr>
          <a:xfrm>
            <a:off x="860880" y="4680466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Coca-Cola recipe</a:t>
            </a:r>
            <a:endParaRPr lang="en-US" sz="2400" dirty="0"/>
          </a:p>
        </p:txBody>
      </p:sp>
      <p:sp>
        <p:nvSpPr>
          <p:cNvPr id="6" name="Text 3"/>
          <p:cNvSpPr/>
          <p:nvPr/>
        </p:nvSpPr>
        <p:spPr>
          <a:xfrm>
            <a:off x="860880" y="5099923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Google's search algorithm</a:t>
            </a:r>
            <a:endParaRPr lang="en-US" sz="2400" dirty="0"/>
          </a:p>
        </p:txBody>
      </p:sp>
      <p:sp>
        <p:nvSpPr>
          <p:cNvPr id="7" name="Text 4"/>
          <p:cNvSpPr/>
          <p:nvPr/>
        </p:nvSpPr>
        <p:spPr>
          <a:xfrm>
            <a:off x="4856321" y="4099322"/>
            <a:ext cx="301787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Public Interest Conflicts</a:t>
            </a:r>
            <a:endParaRPr lang="en-US" sz="3200" dirty="0"/>
          </a:p>
        </p:txBody>
      </p:sp>
      <p:sp>
        <p:nvSpPr>
          <p:cNvPr id="8" name="Text 5"/>
          <p:cNvSpPr/>
          <p:nvPr/>
        </p:nvSpPr>
        <p:spPr>
          <a:xfrm>
            <a:off x="4874239" y="4680466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Pharmaceutical data</a:t>
            </a:r>
            <a:endParaRPr lang="en-US" sz="2400" dirty="0"/>
          </a:p>
        </p:txBody>
      </p:sp>
      <p:sp>
        <p:nvSpPr>
          <p:cNvPr id="9" name="Text 6"/>
          <p:cNvSpPr/>
          <p:nvPr/>
        </p:nvSpPr>
        <p:spPr>
          <a:xfrm>
            <a:off x="4874239" y="5099923"/>
            <a:ext cx="3501509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650"/>
              </a:lnSpc>
              <a:buSzPct val="100000"/>
              <a:buChar char="•"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Environmental impact data</a:t>
            </a:r>
            <a:endParaRPr lang="en-US" sz="2400" dirty="0"/>
          </a:p>
        </p:txBody>
      </p:sp>
      <p:sp>
        <p:nvSpPr>
          <p:cNvPr id="10" name="Text 7"/>
          <p:cNvSpPr/>
          <p:nvPr/>
        </p:nvSpPr>
        <p:spPr>
          <a:xfrm>
            <a:off x="811708" y="5774531"/>
            <a:ext cx="75564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Balance between confidentiality and transparency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549003"/>
            <a:ext cx="5927765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Blockchain Technology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0190" y="2597944"/>
            <a:ext cx="1134070" cy="136088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7641074" y="275963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Decentralized Ledger</a:t>
            </a:r>
            <a:endParaRPr lang="en-US" sz="3200" dirty="0"/>
          </a:p>
        </p:txBody>
      </p:sp>
      <p:sp>
        <p:nvSpPr>
          <p:cNvPr id="6" name="Text 2"/>
          <p:cNvSpPr/>
          <p:nvPr/>
        </p:nvSpPr>
        <p:spPr>
          <a:xfrm>
            <a:off x="7641074" y="3250050"/>
            <a:ext cx="6195536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Distributed across network</a:t>
            </a:r>
            <a:endParaRPr lang="en-US" sz="24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0190" y="3958828"/>
            <a:ext cx="1134070" cy="1360884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641074" y="4120516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Tamper-Resistant</a:t>
            </a:r>
            <a:endParaRPr lang="en-US" sz="3200" dirty="0"/>
          </a:p>
        </p:txBody>
      </p:sp>
      <p:sp>
        <p:nvSpPr>
          <p:cNvPr id="9" name="Text 4"/>
          <p:cNvSpPr/>
          <p:nvPr/>
        </p:nvSpPr>
        <p:spPr>
          <a:xfrm>
            <a:off x="7641074" y="4610935"/>
            <a:ext cx="6195536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Difficult to alter records</a:t>
            </a:r>
            <a:endParaRPr lang="en-US" sz="240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0190" y="5319713"/>
            <a:ext cx="1134070" cy="1360884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7641074" y="5481401"/>
            <a:ext cx="2915007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Ownership Verification</a:t>
            </a:r>
            <a:endParaRPr lang="en-US" sz="3200" dirty="0"/>
          </a:p>
        </p:txBody>
      </p:sp>
      <p:sp>
        <p:nvSpPr>
          <p:cNvPr id="12" name="Text 6"/>
          <p:cNvSpPr/>
          <p:nvPr/>
        </p:nvSpPr>
        <p:spPr>
          <a:xfrm>
            <a:off x="7641074" y="5971819"/>
            <a:ext cx="6195536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Clear provenance tracking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9680" y="0"/>
            <a:ext cx="576072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481852"/>
            <a:ext cx="5670590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Blockchain Risks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2840474"/>
            <a:ext cx="7556421" cy="121920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1779" y="2530793"/>
            <a:ext cx="680442" cy="680442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4435852" y="2700933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1</a:t>
            </a:r>
            <a:endParaRPr lang="en-US" sz="2100" dirty="0"/>
          </a:p>
        </p:txBody>
      </p:sp>
      <p:sp>
        <p:nvSpPr>
          <p:cNvPr id="7" name="Text 2"/>
          <p:cNvSpPr/>
          <p:nvPr/>
        </p:nvSpPr>
        <p:spPr>
          <a:xfrm>
            <a:off x="1051084" y="3437930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Lost Keys</a:t>
            </a:r>
            <a:endParaRPr lang="en-US" sz="3200" dirty="0"/>
          </a:p>
        </p:txBody>
      </p:sp>
      <p:sp>
        <p:nvSpPr>
          <p:cNvPr id="8" name="Text 3"/>
          <p:cNvSpPr/>
          <p:nvPr/>
        </p:nvSpPr>
        <p:spPr>
          <a:xfrm>
            <a:off x="1051084" y="3928348"/>
            <a:ext cx="704183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25% of Bitcoin permanently inaccessible</a:t>
            </a:r>
            <a:endParaRPr lang="en-US" sz="2400" dirty="0"/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5062299"/>
            <a:ext cx="7556421" cy="121920"/>
          </a:xfrm>
          <a:prstGeom prst="rect">
            <a:avLst/>
          </a:prstGeom>
        </p:spPr>
      </p:pic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1779" y="4752618"/>
            <a:ext cx="680442" cy="680442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4435852" y="4922758"/>
            <a:ext cx="272177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00"/>
              </a:lnSpc>
              <a:buNone/>
            </a:pPr>
            <a:r>
              <a:rPr lang="en-US" sz="2100" dirty="0">
                <a:solidFill>
                  <a:srgbClr val="000000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2</a:t>
            </a:r>
            <a:endParaRPr lang="en-US" sz="2100" dirty="0"/>
          </a:p>
        </p:txBody>
      </p:sp>
      <p:sp>
        <p:nvSpPr>
          <p:cNvPr id="12" name="Text 5"/>
          <p:cNvSpPr/>
          <p:nvPr/>
        </p:nvSpPr>
        <p:spPr>
          <a:xfrm>
            <a:off x="1051084" y="5659755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32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Quantum Threat</a:t>
            </a:r>
            <a:endParaRPr lang="en-US" sz="3200" dirty="0"/>
          </a:p>
        </p:txBody>
      </p:sp>
      <p:sp>
        <p:nvSpPr>
          <p:cNvPr id="13" name="Text 6"/>
          <p:cNvSpPr/>
          <p:nvPr/>
        </p:nvSpPr>
        <p:spPr>
          <a:xfrm>
            <a:off x="1051084" y="6150173"/>
            <a:ext cx="704183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"Q-Day" could break cryptographic security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660208"/>
            <a:ext cx="6534983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NFTs &amp; Digital Ownership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822615"/>
            <a:ext cx="130428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Unique tokens verifying ownership of digital assets</a:t>
            </a:r>
            <a:endParaRPr lang="en-US" sz="280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3417927"/>
            <a:ext cx="4158615" cy="2570202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793790" y="62149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Digital Art</a:t>
            </a:r>
            <a:endParaRPr lang="en-US" sz="28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5893" y="3417927"/>
            <a:ext cx="4158615" cy="257020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235893" y="62149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Virtual Real Estate</a:t>
            </a:r>
            <a:endParaRPr lang="en-US" sz="2800" dirty="0"/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77995" y="3417927"/>
            <a:ext cx="4158615" cy="2570202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9677995" y="621494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Collectibles</a:t>
            </a: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51109"/>
            <a:ext cx="6083737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Digital Art Complexities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1857256" y="305442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Perfect Copies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793790" y="3544848"/>
            <a:ext cx="389870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Digital files reproduce infinitely</a:t>
            </a:r>
            <a:endParaRPr lang="en-US" sz="240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5633" y="3353991"/>
            <a:ext cx="339328" cy="42422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9937790" y="305442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AI Generation</a:t>
            </a:r>
            <a:endParaRPr lang="en-US" sz="2800" dirty="0"/>
          </a:p>
        </p:txBody>
      </p:sp>
      <p:sp>
        <p:nvSpPr>
          <p:cNvPr id="8" name="Text 4"/>
          <p:cNvSpPr/>
          <p:nvPr/>
        </p:nvSpPr>
        <p:spPr>
          <a:xfrm>
            <a:off x="9937790" y="3544848"/>
            <a:ext cx="38988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Mimics artist styles</a:t>
            </a:r>
            <a:endParaRPr lang="en-US" sz="240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5201" y="3353991"/>
            <a:ext cx="339328" cy="42422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9937790" y="55069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Ownership Questions</a:t>
            </a:r>
            <a:endParaRPr lang="en-US" sz="2800" dirty="0"/>
          </a:p>
        </p:txBody>
      </p:sp>
      <p:sp>
        <p:nvSpPr>
          <p:cNvPr id="12" name="Text 6"/>
          <p:cNvSpPr/>
          <p:nvPr/>
        </p:nvSpPr>
        <p:spPr>
          <a:xfrm>
            <a:off x="9937790" y="5997416"/>
            <a:ext cx="3898821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Creator, prompter, or AI?</a:t>
            </a:r>
            <a:endParaRPr lang="en-US" sz="240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5201" y="5613559"/>
            <a:ext cx="339328" cy="42422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1857256" y="550699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750"/>
              </a:lnSpc>
              <a:buNone/>
            </a:pPr>
            <a:r>
              <a:rPr lang="en-US" sz="2800" dirty="0">
                <a:solidFill>
                  <a:srgbClr val="384653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Homage vs. Forgery</a:t>
            </a:r>
            <a:endParaRPr lang="en-US" sz="2800" dirty="0"/>
          </a:p>
        </p:txBody>
      </p:sp>
      <p:sp>
        <p:nvSpPr>
          <p:cNvPr id="16" name="Text 8"/>
          <p:cNvSpPr/>
          <p:nvPr/>
        </p:nvSpPr>
        <p:spPr>
          <a:xfrm>
            <a:off x="793790" y="5997416"/>
            <a:ext cx="3898702" cy="34016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r">
              <a:lnSpc>
                <a:spcPts val="2650"/>
              </a:lnSpc>
              <a:buNone/>
            </a:pPr>
            <a:r>
              <a:rPr lang="en-US" sz="24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Blurred boundaries</a:t>
            </a:r>
            <a:endParaRPr lang="en-US" sz="2400" dirty="0"/>
          </a:p>
        </p:txBody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32653" y="2413516"/>
            <a:ext cx="4564975" cy="4564975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15633" y="5613559"/>
            <a:ext cx="339328" cy="424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21638" y="566976"/>
            <a:ext cx="5155168" cy="6443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050"/>
              </a:lnSpc>
              <a:buNone/>
            </a:pPr>
            <a:r>
              <a:rPr lang="en-US" sz="405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Generative AI Ethics</a:t>
            </a:r>
            <a:endParaRPr lang="en-US" sz="40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638" y="1752481"/>
            <a:ext cx="6342102" cy="6342102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7574280" y="1705280"/>
            <a:ext cx="2577584" cy="3221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3600" dirty="0">
                <a:solidFill>
                  <a:srgbClr val="2E3C4E"/>
                </a:solidFill>
                <a:latin typeface="Host Grotesk Medium" pitchFamily="34" charset="0"/>
                <a:ea typeface="Host Grotesk Medium" pitchFamily="34" charset="-122"/>
                <a:cs typeface="Host Grotesk Medium" pitchFamily="34" charset="-120"/>
              </a:rPr>
              <a:t>Key Questions:</a:t>
            </a:r>
            <a:endParaRPr lang="en-US" sz="3600" dirty="0"/>
          </a:p>
        </p:txBody>
      </p:sp>
      <p:sp>
        <p:nvSpPr>
          <p:cNvPr id="5" name="Text 2"/>
          <p:cNvSpPr/>
          <p:nvPr/>
        </p:nvSpPr>
        <p:spPr>
          <a:xfrm>
            <a:off x="7566660" y="2433008"/>
            <a:ext cx="6342102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Training on copyrighted works?</a:t>
            </a:r>
            <a:endParaRPr lang="en-US" sz="2800" dirty="0"/>
          </a:p>
        </p:txBody>
      </p:sp>
      <p:sp>
        <p:nvSpPr>
          <p:cNvPr id="6" name="Text 3"/>
          <p:cNvSpPr/>
          <p:nvPr/>
        </p:nvSpPr>
        <p:spPr>
          <a:xfrm>
            <a:off x="7574280" y="3268556"/>
            <a:ext cx="6342102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Who owns AI-generated art?</a:t>
            </a:r>
            <a:endParaRPr lang="en-US" sz="2800" dirty="0"/>
          </a:p>
        </p:txBody>
      </p:sp>
      <p:sp>
        <p:nvSpPr>
          <p:cNvPr id="7" name="Text 4"/>
          <p:cNvSpPr/>
          <p:nvPr/>
        </p:nvSpPr>
        <p:spPr>
          <a:xfrm>
            <a:off x="7574280" y="4114800"/>
            <a:ext cx="6342102" cy="30932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400"/>
              </a:lnSpc>
              <a:buSzPct val="100000"/>
              <a:buChar char="•"/>
            </a:pPr>
            <a:r>
              <a:rPr lang="en-US" sz="2800" dirty="0">
                <a:solidFill>
                  <a:srgbClr val="384653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Should original artists be compensated?</a:t>
            </a:r>
            <a:endParaRPr lang="en-US" sz="28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246</Words>
  <Application>Microsoft Office PowerPoint</Application>
  <PresentationFormat>Custom</PresentationFormat>
  <Paragraphs>79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Roboto</vt:lpstr>
      <vt:lpstr>Host Grotesk Medium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Ed Weber</cp:lastModifiedBy>
  <cp:revision>3</cp:revision>
  <dcterms:created xsi:type="dcterms:W3CDTF">2025-07-10T21:24:12Z</dcterms:created>
  <dcterms:modified xsi:type="dcterms:W3CDTF">2025-07-11T17:34:38Z</dcterms:modified>
</cp:coreProperties>
</file>